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861" r:id="rId2"/>
    <p:sldMasterId id="2147483874" r:id="rId3"/>
  </p:sldMasterIdLst>
  <p:notesMasterIdLst>
    <p:notesMasterId r:id="rId18"/>
  </p:notesMasterIdLst>
  <p:handoutMasterIdLst>
    <p:handoutMasterId r:id="rId19"/>
  </p:handoutMasterIdLst>
  <p:sldIdLst>
    <p:sldId id="303" r:id="rId4"/>
    <p:sldId id="304" r:id="rId5"/>
    <p:sldId id="312" r:id="rId6"/>
    <p:sldId id="313" r:id="rId7"/>
    <p:sldId id="310" r:id="rId8"/>
    <p:sldId id="309" r:id="rId9"/>
    <p:sldId id="314" r:id="rId10"/>
    <p:sldId id="295" r:id="rId11"/>
    <p:sldId id="268" r:id="rId12"/>
    <p:sldId id="269" r:id="rId13"/>
    <p:sldId id="274" r:id="rId14"/>
    <p:sldId id="306" r:id="rId15"/>
    <p:sldId id="305" r:id="rId16"/>
    <p:sldId id="307" r:id="rId17"/>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EBEFB3"/>
    <a:srgbClr val="990033"/>
    <a:srgbClr val="AC3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72114" autoAdjust="0"/>
  </p:normalViewPr>
  <p:slideViewPr>
    <p:cSldViewPr showGuides="1">
      <p:cViewPr varScale="1">
        <p:scale>
          <a:sx n="77" d="100"/>
          <a:sy n="77" d="100"/>
        </p:scale>
        <p:origin x="984" y="78"/>
      </p:cViewPr>
      <p:guideLst>
        <p:guide orient="horz" pos="2160"/>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50" d="100"/>
          <a:sy n="150" d="100"/>
        </p:scale>
        <p:origin x="-810" y="151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charset="0"/>
              </a:defRPr>
            </a:lvl1pPr>
          </a:lstStyle>
          <a:p>
            <a:pPr>
              <a:defRPr/>
            </a:pPr>
            <a:endParaRPr lang="de-DE"/>
          </a:p>
        </p:txBody>
      </p:sp>
      <p:sp>
        <p:nvSpPr>
          <p:cNvPr id="49155" name="Rectangle 3"/>
          <p:cNvSpPr>
            <a:spLocks noGrp="1" noChangeArrowheads="1"/>
          </p:cNvSpPr>
          <p:nvPr>
            <p:ph type="dt" sz="quarter"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0BB62249-4186-47BE-8FF3-DC8819CFE070}" type="datetimeFigureOut">
              <a:rPr lang="de-DE"/>
              <a:pPr>
                <a:defRPr/>
              </a:pPr>
              <a:t>16.01.2018</a:t>
            </a:fld>
            <a:endParaRPr lang="de-DE"/>
          </a:p>
        </p:txBody>
      </p:sp>
      <p:sp>
        <p:nvSpPr>
          <p:cNvPr id="49156" name="Rectangle 4"/>
          <p:cNvSpPr>
            <a:spLocks noGrp="1" noChangeArrowheads="1"/>
          </p:cNvSpPr>
          <p:nvPr>
            <p:ph type="ftr" sz="quarter" idx="2"/>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de-DE"/>
          </a:p>
        </p:txBody>
      </p:sp>
      <p:sp>
        <p:nvSpPr>
          <p:cNvPr id="49157" name="Rectangle 5"/>
          <p:cNvSpPr>
            <a:spLocks noGrp="1" noChangeArrowheads="1"/>
          </p:cNvSpPr>
          <p:nvPr>
            <p:ph type="sldNum" sz="quarter" idx="3"/>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BB8C4A03-62CA-41BE-AABC-CD2A356C5104}" type="slidenum">
              <a:rPr lang="de-DE"/>
              <a:pPr>
                <a:defRPr/>
              </a:pPr>
              <a:t>‹Nr.›</a:t>
            </a:fld>
            <a:endParaRPr lang="de-DE"/>
          </a:p>
        </p:txBody>
      </p:sp>
    </p:spTree>
    <p:extLst>
      <p:ext uri="{BB962C8B-B14F-4D97-AF65-F5344CB8AC3E}">
        <p14:creationId xmlns:p14="http://schemas.microsoft.com/office/powerpoint/2010/main" val="306906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E52D68-DC43-4AEC-9067-941062AB611E}" type="datetimeFigureOut">
              <a:rPr lang="de-DE"/>
              <a:pPr>
                <a:defRPr/>
              </a:pPr>
              <a:t>16.01.2018</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9FF2F6-ED5E-4615-89AD-8B3A0B6CFA5D}" type="slidenum">
              <a:rPr lang="de-DE"/>
              <a:pPr>
                <a:defRPr/>
              </a:pPr>
              <a:t>‹Nr.›</a:t>
            </a:fld>
            <a:endParaRPr lang="de-DE"/>
          </a:p>
        </p:txBody>
      </p:sp>
    </p:spTree>
    <p:extLst>
      <p:ext uri="{BB962C8B-B14F-4D97-AF65-F5344CB8AC3E}">
        <p14:creationId xmlns:p14="http://schemas.microsoft.com/office/powerpoint/2010/main" val="360535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Ihr Kind in den Mittelpunkt, bei vielen ist der Weg klar Informieren was die Mittelschule bietet, wenn sie sich noch nicht klar sind</a:t>
            </a:r>
          </a:p>
          <a:p>
            <a:r>
              <a:rPr lang="de-DE" altLang="de-DE" dirty="0"/>
              <a:t>Kinder, die den Schnitt für eine andere Schulart haben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dirty="0"/>
              <a:t>Die Mittelschule eröffnet den Weg</a:t>
            </a:r>
            <a:r>
              <a:rPr lang="de-DE" altLang="de-DE" baseline="0" dirty="0"/>
              <a:t> in den Beruf oder aber für einen höheren Schulabschluss z. B.  über die Berufsausbildung, die Mittlere Reife im M-Zug</a:t>
            </a:r>
          </a:p>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b="1" dirty="0"/>
              <a:t>45%</a:t>
            </a:r>
            <a:r>
              <a:rPr lang="de-DE" altLang="de-DE" dirty="0"/>
              <a:t> der Hochschulzugangsberechtigungen werden nicht am Gymnasium erworben</a:t>
            </a:r>
          </a:p>
          <a:p>
            <a:endParaRPr lang="de-DE" altLang="de-DE" dirty="0"/>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1</a:t>
            </a:fld>
            <a:endParaRPr lang="de-DE"/>
          </a:p>
        </p:txBody>
      </p:sp>
    </p:spTree>
    <p:extLst>
      <p:ext uri="{BB962C8B-B14F-4D97-AF65-F5344CB8AC3E}">
        <p14:creationId xmlns:p14="http://schemas.microsoft.com/office/powerpoint/2010/main" val="4702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Tree>
    <p:extLst>
      <p:ext uri="{BB962C8B-B14F-4D97-AF65-F5344CB8AC3E}">
        <p14:creationId xmlns:p14="http://schemas.microsoft.com/office/powerpoint/2010/main" val="264159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79156D-49E6-4984-8533-F84059C30494}" type="slidenum">
              <a:rPr lang="de-DE" smtClean="0"/>
              <a:pPr fontAlgn="base">
                <a:spcBef>
                  <a:spcPct val="0"/>
                </a:spcBef>
                <a:spcAft>
                  <a:spcPct val="0"/>
                </a:spcAft>
                <a:defRPr/>
              </a:pPr>
              <a:t>11</a:t>
            </a:fld>
            <a:endParaRPr lang="de-DE"/>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35 % </a:t>
            </a:r>
            <a:r>
              <a:rPr lang="de-DE" altLang="de-DE"/>
              <a:t>an MS/RS</a:t>
            </a:r>
            <a:endParaRPr lang="de-DE" altLang="de-DE" dirty="0"/>
          </a:p>
          <a:p>
            <a:r>
              <a:rPr lang="de-DE" altLang="de-DE" dirty="0"/>
              <a:t>45% der Hochschulzugangsberechtigungen nicht über  Gymnasium</a:t>
            </a:r>
          </a:p>
          <a:p>
            <a:r>
              <a:rPr lang="de-DE" altLang="de-DE" dirty="0"/>
              <a:t>Über 50% der Azubi bei  MAN MS</a:t>
            </a:r>
          </a:p>
          <a:p>
            <a:endParaRPr lang="de-DE" altLang="de-DE" dirty="0"/>
          </a:p>
          <a:p>
            <a:r>
              <a:rPr lang="de-DE" altLang="de-DE" dirty="0"/>
              <a:t>Wert von Ausbildung</a:t>
            </a:r>
          </a:p>
          <a:p>
            <a:pPr eaLnBrk="1" hangingPunct="1">
              <a:spcBef>
                <a:spcPct val="0"/>
              </a:spcBef>
            </a:pPr>
            <a:r>
              <a:rPr lang="de-DE" altLang="de-DE" dirty="0"/>
              <a:t>Akademisierung Gefahr HWK UND IHK</a:t>
            </a:r>
          </a:p>
        </p:txBody>
      </p:sp>
    </p:spTree>
    <p:extLst>
      <p:ext uri="{BB962C8B-B14F-4D97-AF65-F5344CB8AC3E}">
        <p14:creationId xmlns:p14="http://schemas.microsoft.com/office/powerpoint/2010/main" val="278685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12</a:t>
            </a:fld>
            <a:endParaRPr lang="de-DE"/>
          </a:p>
        </p:txBody>
      </p:sp>
    </p:spTree>
    <p:extLst>
      <p:ext uri="{BB962C8B-B14F-4D97-AF65-F5344CB8AC3E}">
        <p14:creationId xmlns:p14="http://schemas.microsoft.com/office/powerpoint/2010/main" val="374861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13</a:t>
            </a:fld>
            <a:endParaRPr lang="de-DE"/>
          </a:p>
        </p:txBody>
      </p:sp>
    </p:spTree>
    <p:extLst>
      <p:ext uri="{BB962C8B-B14F-4D97-AF65-F5344CB8AC3E}">
        <p14:creationId xmlns:p14="http://schemas.microsoft.com/office/powerpoint/2010/main" val="267751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14</a:t>
            </a:fld>
            <a:endParaRPr lang="de-DE"/>
          </a:p>
        </p:txBody>
      </p:sp>
    </p:spTree>
    <p:extLst>
      <p:ext uri="{BB962C8B-B14F-4D97-AF65-F5344CB8AC3E}">
        <p14:creationId xmlns:p14="http://schemas.microsoft.com/office/powerpoint/2010/main" val="407005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altLang="de-DE" dirty="0"/>
              <a:t>Allgemeinbildende Fächer einschließlich durchgängig Englisch, Förderunterricht und Differenzierung</a:t>
            </a:r>
          </a:p>
          <a:p>
            <a:endParaRPr lang="de-DE" altLang="de-DE" dirty="0"/>
          </a:p>
          <a:p>
            <a:r>
              <a:rPr lang="de-DE" altLang="de-DE" dirty="0"/>
              <a:t>Klassenlehrerprinzip </a:t>
            </a:r>
          </a:p>
          <a:p>
            <a:r>
              <a:rPr lang="de-DE" altLang="de-DE" dirty="0"/>
              <a:t>Kleine Klassen </a:t>
            </a:r>
          </a:p>
          <a:p>
            <a:endParaRPr lang="de-DE" altLang="de-DE" dirty="0"/>
          </a:p>
          <a:p>
            <a:r>
              <a:rPr lang="de-DE" altLang="de-DE" dirty="0"/>
              <a:t>Wichtig individuelle Förderung und zwar in zwei</a:t>
            </a:r>
            <a:r>
              <a:rPr lang="de-DE" altLang="de-DE" baseline="0" dirty="0"/>
              <a:t> Richtungen zum einen Schulprofil Inklusion Wir fördern Kinder mit besonderem Förderbedarf mit zusätzlichen Stunden in Kooperation mit Lehrkräften der Förderschule und wir nehmen teil an einem Schulversuch und bereiten leistungsstarken Schüler der Jahrgangsstufen 5 und 6 auf den Übertritt in den Mittlere-reife-zug bei unserem Verbundpartner der Friedrich-Ebert-Schule vor.</a:t>
            </a:r>
          </a:p>
          <a:p>
            <a:endParaRPr lang="de-DE" altLang="de-DE" baseline="0" dirty="0"/>
          </a:p>
          <a:p>
            <a:r>
              <a:rPr lang="de-DE" altLang="de-DE" baseline="0" dirty="0"/>
              <a:t>Soziales Lernen ist uns sehr wichtig </a:t>
            </a:r>
          </a:p>
          <a:p>
            <a:r>
              <a:rPr lang="de-DE" altLang="de-DE" baseline="0" dirty="0"/>
              <a:t>Programm eigenverantwortlich handeln Einsicht, welches Verhalten richtig ist statt Ordnungsmaßnahmen</a:t>
            </a:r>
          </a:p>
          <a:p>
            <a:r>
              <a:rPr lang="de-DE" altLang="de-DE" baseline="0" dirty="0"/>
              <a:t>Jugendsozialarbeit </a:t>
            </a:r>
          </a:p>
          <a:p>
            <a:r>
              <a:rPr lang="de-DE" altLang="de-DE" baseline="0" dirty="0"/>
              <a:t>Schülermitverantwortung Planung von Veranstaltungen Interessenvertretung für Schüler z. B Faschingsball</a:t>
            </a:r>
          </a:p>
          <a:p>
            <a:r>
              <a:rPr lang="de-DE" altLang="de-DE" baseline="0" dirty="0"/>
              <a:t>Schule ohne Rassismus Schule mit Courage</a:t>
            </a:r>
            <a:endParaRPr lang="de-DE" altLang="de-DE" dirty="0"/>
          </a:p>
          <a:p>
            <a:endParaRPr lang="de-DE" altLang="de-DE" dirty="0"/>
          </a:p>
          <a:p>
            <a:r>
              <a:rPr lang="de-DE" altLang="de-DE" dirty="0"/>
              <a:t>Eigenes Fach zur Vorbereitung auf den Beruf AWT und arbeitspraktische Fächer </a:t>
            </a:r>
          </a:p>
          <a:p>
            <a:r>
              <a:rPr lang="de-DE" altLang="de-DE" dirty="0"/>
              <a:t>Betriebserkundungen  Praktika Berufsberater Sozialarbeiter die VBO – Fachkraft </a:t>
            </a:r>
          </a:p>
          <a:p>
            <a:r>
              <a:rPr lang="de-DE" altLang="de-DE" dirty="0"/>
              <a:t>und Berufseinstiegsbegleitung  </a:t>
            </a:r>
            <a:r>
              <a:rPr lang="de-DE" altLang="de-DE" dirty="0" err="1"/>
              <a:t>Jobpate</a:t>
            </a:r>
            <a:r>
              <a:rPr lang="de-DE" altLang="de-DE" dirty="0"/>
              <a:t> Bewerbungstraining</a:t>
            </a:r>
          </a:p>
          <a:p>
            <a:endParaRPr lang="de-DE" altLang="de-DE" dirty="0"/>
          </a:p>
          <a:p>
            <a:r>
              <a:rPr lang="de-DE" altLang="de-DE"/>
              <a:t>Arbeitspraktische Fächer</a:t>
            </a:r>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a:p>
            <a:endParaRPr lang="de-DE" dirty="0"/>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2</a:t>
            </a:fld>
            <a:endParaRPr lang="de-DE"/>
          </a:p>
        </p:txBody>
      </p:sp>
    </p:spTree>
    <p:extLst>
      <p:ext uri="{BB962C8B-B14F-4D97-AF65-F5344CB8AC3E}">
        <p14:creationId xmlns:p14="http://schemas.microsoft.com/office/powerpoint/2010/main" val="143416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879629">
              <a:defRPr sz="2300">
                <a:solidFill>
                  <a:schemeClr val="tx1"/>
                </a:solidFill>
                <a:latin typeface="Tahoma" panose="020B0604030504040204" pitchFamily="34" charset="0"/>
              </a:defRPr>
            </a:lvl1pPr>
            <a:lvl2pPr marL="715942" indent="-275362" defTabSz="879629">
              <a:defRPr sz="2300">
                <a:solidFill>
                  <a:schemeClr val="tx1"/>
                </a:solidFill>
                <a:latin typeface="Tahoma" panose="020B0604030504040204" pitchFamily="34" charset="0"/>
              </a:defRPr>
            </a:lvl2pPr>
            <a:lvl3pPr marL="1101448" indent="-220290" defTabSz="879629">
              <a:defRPr sz="2300">
                <a:solidFill>
                  <a:schemeClr val="tx1"/>
                </a:solidFill>
                <a:latin typeface="Tahoma" panose="020B0604030504040204" pitchFamily="34" charset="0"/>
              </a:defRPr>
            </a:lvl3pPr>
            <a:lvl4pPr marL="1542027" indent="-220290" defTabSz="879629">
              <a:defRPr sz="2300">
                <a:solidFill>
                  <a:schemeClr val="tx1"/>
                </a:solidFill>
                <a:latin typeface="Tahoma" panose="020B0604030504040204" pitchFamily="34" charset="0"/>
              </a:defRPr>
            </a:lvl4pPr>
            <a:lvl5pPr marL="1982606" indent="-220290" defTabSz="879629">
              <a:defRPr sz="2300">
                <a:solidFill>
                  <a:schemeClr val="tx1"/>
                </a:solidFill>
                <a:latin typeface="Tahoma" panose="020B0604030504040204" pitchFamily="34" charset="0"/>
              </a:defRPr>
            </a:lvl5pPr>
            <a:lvl6pPr marL="2423186" indent="-220290" defTabSz="879629" eaLnBrk="0" fontAlgn="base" hangingPunct="0">
              <a:spcBef>
                <a:spcPct val="0"/>
              </a:spcBef>
              <a:spcAft>
                <a:spcPct val="0"/>
              </a:spcAft>
              <a:defRPr sz="2300">
                <a:solidFill>
                  <a:schemeClr val="tx1"/>
                </a:solidFill>
                <a:latin typeface="Tahoma" panose="020B0604030504040204" pitchFamily="34" charset="0"/>
              </a:defRPr>
            </a:lvl6pPr>
            <a:lvl7pPr marL="2863765" indent="-220290" defTabSz="879629" eaLnBrk="0" fontAlgn="base" hangingPunct="0">
              <a:spcBef>
                <a:spcPct val="0"/>
              </a:spcBef>
              <a:spcAft>
                <a:spcPct val="0"/>
              </a:spcAft>
              <a:defRPr sz="2300">
                <a:solidFill>
                  <a:schemeClr val="tx1"/>
                </a:solidFill>
                <a:latin typeface="Tahoma" panose="020B0604030504040204" pitchFamily="34" charset="0"/>
              </a:defRPr>
            </a:lvl7pPr>
            <a:lvl8pPr marL="3304345" indent="-220290" defTabSz="879629" eaLnBrk="0" fontAlgn="base" hangingPunct="0">
              <a:spcBef>
                <a:spcPct val="0"/>
              </a:spcBef>
              <a:spcAft>
                <a:spcPct val="0"/>
              </a:spcAft>
              <a:defRPr sz="2300">
                <a:solidFill>
                  <a:schemeClr val="tx1"/>
                </a:solidFill>
                <a:latin typeface="Tahoma" panose="020B0604030504040204" pitchFamily="34" charset="0"/>
              </a:defRPr>
            </a:lvl8pPr>
            <a:lvl9pPr marL="3744924" indent="-220290" defTabSz="879629" eaLnBrk="0" fontAlgn="base" hangingPunct="0">
              <a:spcBef>
                <a:spcPct val="0"/>
              </a:spcBef>
              <a:spcAft>
                <a:spcPct val="0"/>
              </a:spcAft>
              <a:defRPr sz="2300">
                <a:solidFill>
                  <a:schemeClr val="tx1"/>
                </a:solidFill>
                <a:latin typeface="Tahoma" panose="020B0604030504040204" pitchFamily="34" charset="0"/>
              </a:defRPr>
            </a:lvl9pPr>
          </a:lstStyle>
          <a:p>
            <a:fld id="{81B9E875-C97E-4034-AFAF-A28FB7F8107E}" type="slidenum">
              <a:rPr lang="de-DE" sz="1200"/>
              <a:pPr/>
              <a:t>3</a:t>
            </a:fld>
            <a:endParaRPr lang="de-DE"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157149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dirty="0"/>
              <a:t>Im Zweig Technik </a:t>
            </a:r>
            <a:r>
              <a:rPr lang="de-DE" altLang="de-DE" dirty="0"/>
              <a:t>kann sich Ihr Kind grundlegende Fähigkeiten und Fertigkeiten in den Bereichen Holz, Metall und Kunststoff aneignen. Es erkundet verschiedene Tätigkeiten der technischen und handwerklichen Berufe. </a:t>
            </a:r>
          </a:p>
          <a:p>
            <a:r>
              <a:rPr lang="de-DE" altLang="de-DE" b="1" dirty="0"/>
              <a:t>Im Zweig Wirtschaft </a:t>
            </a:r>
            <a:r>
              <a:rPr lang="de-DE" altLang="de-DE" dirty="0"/>
              <a:t>kann Ihr Kind Basiswissen der Betriebs-und Volkswirtschaft sowie der Buchführung erwerben. Es orientiert sich in kaufmännischen oder verwaltungstechnischen Berufsfeldern, wie beispielsweise im Handel oder bei Behörden. </a:t>
            </a:r>
          </a:p>
          <a:p>
            <a:r>
              <a:rPr lang="de-DE" altLang="de-DE" b="1" dirty="0"/>
              <a:t>Im Zweig Soziales </a:t>
            </a:r>
            <a:r>
              <a:rPr lang="de-DE" altLang="de-DE" dirty="0"/>
              <a:t>beschäftigt sich Ihr Kind mit Fragestellun­gen aus den Bereichen Haushalt, Ernährung und soziales Handeln. Es lernt mögliche Arbeitsplätze näher kennen, beispiels­weise in Betrieben der Lebensmittelherstellung und des Lebens­mittelhandels oder in sozialen Einrichtungen.</a:t>
            </a:r>
          </a:p>
          <a:p>
            <a:r>
              <a:rPr lang="de-DE" altLang="de-DE" dirty="0"/>
              <a:t> </a:t>
            </a:r>
          </a:p>
          <a:p>
            <a:endParaRPr lang="de-DE" altLang="de-DE" dirty="0"/>
          </a:p>
        </p:txBody>
      </p:sp>
    </p:spTree>
    <p:extLst>
      <p:ext uri="{BB962C8B-B14F-4D97-AF65-F5344CB8AC3E}">
        <p14:creationId xmlns:p14="http://schemas.microsoft.com/office/powerpoint/2010/main" val="63381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altLang="de-DE" dirty="0"/>
              <a:t>Allgemeinbildende Fächer einschließlich durchgängig Englisch, Förderunterricht und Differenzierung</a:t>
            </a:r>
          </a:p>
          <a:p>
            <a:endParaRPr lang="de-DE" altLang="de-DE" dirty="0"/>
          </a:p>
          <a:p>
            <a:r>
              <a:rPr lang="de-DE" altLang="de-DE" dirty="0"/>
              <a:t>Klassenlehrerprinzip </a:t>
            </a:r>
          </a:p>
          <a:p>
            <a:r>
              <a:rPr lang="de-DE" altLang="de-DE" dirty="0"/>
              <a:t>Kleine Klassen </a:t>
            </a:r>
          </a:p>
          <a:p>
            <a:endParaRPr lang="de-DE" altLang="de-DE" dirty="0"/>
          </a:p>
          <a:p>
            <a:r>
              <a:rPr lang="de-DE" altLang="de-DE" dirty="0"/>
              <a:t>Wichtig individuelle Förderung und zwar in zwei</a:t>
            </a:r>
            <a:r>
              <a:rPr lang="de-DE" altLang="de-DE" baseline="0" dirty="0"/>
              <a:t> Richtungen zum einen Schulprofil Inklusion Wir fördern Kinder mit besonderem Förderbedarf mit zusätzlichen Stunden in Kooperation mit Lehrkräften der Förderschule und wir nehmen teil an einem Schulversuch und bereiten leistungsstarken Schüler der Jahrgangsstufen 5 und 6 auf den Übertritt in den Mittlere-reife-zug bei unserem Verbundpartner der Friedrich-Ebert-Schule vor.</a:t>
            </a:r>
          </a:p>
          <a:p>
            <a:endParaRPr lang="de-DE" altLang="de-DE" baseline="0" dirty="0"/>
          </a:p>
          <a:p>
            <a:r>
              <a:rPr lang="de-DE" altLang="de-DE" baseline="0" dirty="0"/>
              <a:t>Soziales Lernen ist uns sehr wichtig </a:t>
            </a:r>
          </a:p>
          <a:p>
            <a:r>
              <a:rPr lang="de-DE" altLang="de-DE" baseline="0" dirty="0"/>
              <a:t>Programm eigenverantwortlich handeln Einsicht, welches Verhalten richtig ist statt Ordnungsmaßnahmen</a:t>
            </a:r>
          </a:p>
          <a:p>
            <a:r>
              <a:rPr lang="de-DE" altLang="de-DE" baseline="0" dirty="0"/>
              <a:t>Jugendsozialarbeit </a:t>
            </a:r>
          </a:p>
          <a:p>
            <a:r>
              <a:rPr lang="de-DE" altLang="de-DE" baseline="0" dirty="0"/>
              <a:t>Schülermitverantwortung Planung von Veranstaltungen Interessenvertretung für Schüler z. B Faschingsball</a:t>
            </a:r>
          </a:p>
          <a:p>
            <a:r>
              <a:rPr lang="de-DE" altLang="de-DE" baseline="0" dirty="0"/>
              <a:t>Schule ohne Rassismus Schule mit Courage</a:t>
            </a:r>
            <a:endParaRPr lang="de-DE" altLang="de-DE" dirty="0"/>
          </a:p>
          <a:p>
            <a:endParaRPr lang="de-DE" altLang="de-DE" dirty="0"/>
          </a:p>
          <a:p>
            <a:r>
              <a:rPr lang="de-DE" altLang="de-DE" dirty="0"/>
              <a:t>Eigenes Fach zur Vorbereitung auf den Beruf AWT und arbeitspraktische Fächer </a:t>
            </a:r>
          </a:p>
          <a:p>
            <a:r>
              <a:rPr lang="de-DE" altLang="de-DE" dirty="0"/>
              <a:t>Betriebserkundungen  Praktika Berufsberater Sozialarbeiter die VBO – Fachkraft </a:t>
            </a:r>
          </a:p>
          <a:p>
            <a:r>
              <a:rPr lang="de-DE" altLang="de-DE" dirty="0"/>
              <a:t>und Berufseinstiegsbegleitung  </a:t>
            </a:r>
            <a:r>
              <a:rPr lang="de-DE" altLang="de-DE" dirty="0" err="1"/>
              <a:t>Jobpate</a:t>
            </a:r>
            <a:r>
              <a:rPr lang="de-DE" altLang="de-DE" dirty="0"/>
              <a:t> Bewerbungstraining</a:t>
            </a:r>
          </a:p>
          <a:p>
            <a:endParaRPr lang="de-DE" altLang="de-DE" dirty="0"/>
          </a:p>
          <a:p>
            <a:r>
              <a:rPr lang="de-DE" altLang="de-DE" dirty="0"/>
              <a:t>Arbeitspraktische Fächer</a:t>
            </a:r>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a:p>
            <a:endParaRPr lang="de-DE" dirty="0"/>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5</a:t>
            </a:fld>
            <a:endParaRPr lang="de-DE"/>
          </a:p>
        </p:txBody>
      </p:sp>
    </p:spTree>
    <p:extLst>
      <p:ext uri="{BB962C8B-B14F-4D97-AF65-F5344CB8AC3E}">
        <p14:creationId xmlns:p14="http://schemas.microsoft.com/office/powerpoint/2010/main" val="143416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altLang="de-DE" dirty="0"/>
              <a:t>Allgemeinbildende Fächer einschließlich durchgängig Englisch, Förderunterricht und Differenzierung</a:t>
            </a:r>
          </a:p>
          <a:p>
            <a:endParaRPr lang="de-DE" altLang="de-DE" dirty="0"/>
          </a:p>
          <a:p>
            <a:r>
              <a:rPr lang="de-DE" altLang="de-DE" dirty="0"/>
              <a:t>Klassenlehrerprinzip </a:t>
            </a:r>
          </a:p>
          <a:p>
            <a:r>
              <a:rPr lang="de-DE" altLang="de-DE" dirty="0"/>
              <a:t>Kleine Klassen </a:t>
            </a:r>
          </a:p>
          <a:p>
            <a:endParaRPr lang="de-DE" altLang="de-DE" dirty="0"/>
          </a:p>
          <a:p>
            <a:r>
              <a:rPr lang="de-DE" altLang="de-DE" dirty="0"/>
              <a:t>Wichtig individuelle Förderung und zwar in zwei</a:t>
            </a:r>
            <a:r>
              <a:rPr lang="de-DE" altLang="de-DE" baseline="0" dirty="0"/>
              <a:t> Richtungen zum einen Schulprofil Inklusion Wir fördern Kinder mit besonderem Förderbedarf mit zusätzlichen Stunden in Kooperation mit Lehrkräften der Förderschule und wir nehmen teil an einem Schulversuch und bereiten leistungsstarken Schüler der Jahrgangsstufen 5 und 6 auf den Übertritt in den Mittlere-reife-zug bei unserem Verbundpartner der Friedrich-Ebert-Schule vor.</a:t>
            </a:r>
          </a:p>
          <a:p>
            <a:endParaRPr lang="de-DE" altLang="de-DE" baseline="0" dirty="0"/>
          </a:p>
          <a:p>
            <a:r>
              <a:rPr lang="de-DE" altLang="de-DE" baseline="0" dirty="0"/>
              <a:t>Soziales Lernen ist uns sehr wichtig </a:t>
            </a:r>
          </a:p>
          <a:p>
            <a:r>
              <a:rPr lang="de-DE" altLang="de-DE" baseline="0" dirty="0"/>
              <a:t>Programm eigenverantwortlich handeln Einsicht, welches Verhalten richtig ist statt Ordnungsmaßnahmen</a:t>
            </a:r>
          </a:p>
          <a:p>
            <a:r>
              <a:rPr lang="de-DE" altLang="de-DE" baseline="0" dirty="0"/>
              <a:t>Jugendsozialarbeit </a:t>
            </a:r>
          </a:p>
          <a:p>
            <a:r>
              <a:rPr lang="de-DE" altLang="de-DE" baseline="0" dirty="0"/>
              <a:t>Schülermitverantwortung Planung von Veranstaltungen Interessenvertretung für Schüler z. B Faschingsball</a:t>
            </a:r>
          </a:p>
          <a:p>
            <a:r>
              <a:rPr lang="de-DE" altLang="de-DE" baseline="0" dirty="0"/>
              <a:t>Schule ohne Rassismus Schule mit Courage</a:t>
            </a:r>
            <a:endParaRPr lang="de-DE" altLang="de-DE" dirty="0"/>
          </a:p>
          <a:p>
            <a:endParaRPr lang="de-DE" altLang="de-DE" dirty="0"/>
          </a:p>
          <a:p>
            <a:r>
              <a:rPr lang="de-DE" altLang="de-DE" dirty="0"/>
              <a:t>Eigenes Fach zur Vorbereitung auf den Beruf AWT und arbeitspraktische Fächer </a:t>
            </a:r>
          </a:p>
          <a:p>
            <a:r>
              <a:rPr lang="de-DE" altLang="de-DE" dirty="0"/>
              <a:t>Betriebserkundungen  Praktika Berufsberater Sozialarbeiter die VBO – Fachkraft </a:t>
            </a:r>
          </a:p>
          <a:p>
            <a:r>
              <a:rPr lang="de-DE" altLang="de-DE" dirty="0"/>
              <a:t>und Berufseinstiegsbegleitung  </a:t>
            </a:r>
            <a:r>
              <a:rPr lang="de-DE" altLang="de-DE" dirty="0" err="1"/>
              <a:t>Jobpate</a:t>
            </a:r>
            <a:r>
              <a:rPr lang="de-DE" altLang="de-DE" dirty="0"/>
              <a:t> Bewerbungstraining</a:t>
            </a:r>
          </a:p>
          <a:p>
            <a:endParaRPr lang="de-DE" altLang="de-DE" dirty="0"/>
          </a:p>
          <a:p>
            <a:r>
              <a:rPr lang="de-DE" altLang="de-DE" dirty="0"/>
              <a:t>Arbeitspraktische Fächer</a:t>
            </a:r>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a:p>
            <a:endParaRPr lang="de-DE" dirty="0"/>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6</a:t>
            </a:fld>
            <a:endParaRPr lang="de-DE"/>
          </a:p>
        </p:txBody>
      </p:sp>
    </p:spTree>
    <p:extLst>
      <p:ext uri="{BB962C8B-B14F-4D97-AF65-F5344CB8AC3E}">
        <p14:creationId xmlns:p14="http://schemas.microsoft.com/office/powerpoint/2010/main" val="143416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altLang="de-DE" dirty="0"/>
              <a:t>Allgemeinbildende Fächer einschließlich durchgängig Englisch, Förderunterricht und Differenzierung</a:t>
            </a:r>
          </a:p>
          <a:p>
            <a:endParaRPr lang="de-DE" altLang="de-DE" dirty="0"/>
          </a:p>
          <a:p>
            <a:r>
              <a:rPr lang="de-DE" altLang="de-DE" dirty="0"/>
              <a:t>Klassenlehrerprinzip </a:t>
            </a:r>
          </a:p>
          <a:p>
            <a:r>
              <a:rPr lang="de-DE" altLang="de-DE" dirty="0"/>
              <a:t>Kleine Klassen </a:t>
            </a:r>
          </a:p>
          <a:p>
            <a:endParaRPr lang="de-DE" altLang="de-DE" dirty="0"/>
          </a:p>
          <a:p>
            <a:r>
              <a:rPr lang="de-DE" altLang="de-DE" dirty="0"/>
              <a:t>Wichtig individuelle Förderung und zwar in zwei</a:t>
            </a:r>
            <a:r>
              <a:rPr lang="de-DE" altLang="de-DE" baseline="0" dirty="0"/>
              <a:t> Richtungen zum einen Schulprofil Inklusion Wir fördern Kinder mit besonderem Förderbedarf mit zusätzlichen Stunden in Kooperation mit Lehrkräften der Förderschule und wir nehmen teil an einem Schulversuch und bereiten leistungsstarken Schüler der Jahrgangsstufen 5 und 6 auf den Übertritt in den Mittlere-reife-zug bei unserem Verbundpartner der Friedrich-Ebert-Schule vor.</a:t>
            </a:r>
          </a:p>
          <a:p>
            <a:endParaRPr lang="de-DE" altLang="de-DE" baseline="0" dirty="0"/>
          </a:p>
          <a:p>
            <a:r>
              <a:rPr lang="de-DE" altLang="de-DE" baseline="0" dirty="0"/>
              <a:t>Soziales Lernen ist uns sehr wichtig </a:t>
            </a:r>
          </a:p>
          <a:p>
            <a:r>
              <a:rPr lang="de-DE" altLang="de-DE" baseline="0" dirty="0"/>
              <a:t>Programm eigenverantwortlich handeln Einsicht, welches Verhalten richtig ist statt Ordnungsmaßnahmen</a:t>
            </a:r>
          </a:p>
          <a:p>
            <a:r>
              <a:rPr lang="de-DE" altLang="de-DE" baseline="0" dirty="0"/>
              <a:t>Jugendsozialarbeit </a:t>
            </a:r>
          </a:p>
          <a:p>
            <a:r>
              <a:rPr lang="de-DE" altLang="de-DE" baseline="0" dirty="0"/>
              <a:t>Schülermitverantwortung Planung von Veranstaltungen Interessenvertretung für Schüler z. B Faschingsball</a:t>
            </a:r>
          </a:p>
          <a:p>
            <a:r>
              <a:rPr lang="de-DE" altLang="de-DE" baseline="0" dirty="0"/>
              <a:t>Schule ohne Rassismus Schule mit Courage</a:t>
            </a:r>
            <a:endParaRPr lang="de-DE" altLang="de-DE" dirty="0"/>
          </a:p>
          <a:p>
            <a:endParaRPr lang="de-DE" altLang="de-DE" dirty="0"/>
          </a:p>
          <a:p>
            <a:r>
              <a:rPr lang="de-DE" altLang="de-DE" dirty="0"/>
              <a:t>Eigenes Fach zur Vorbereitung auf den Beruf AWT und arbeitspraktische Fächer </a:t>
            </a:r>
          </a:p>
          <a:p>
            <a:r>
              <a:rPr lang="de-DE" altLang="de-DE" dirty="0"/>
              <a:t>Betriebserkundungen  Praktika Berufsberater Sozialarbeiter die VBO – Fachkraft </a:t>
            </a:r>
          </a:p>
          <a:p>
            <a:r>
              <a:rPr lang="de-DE" altLang="de-DE" dirty="0"/>
              <a:t>und Berufseinstiegsbegleitung  </a:t>
            </a:r>
            <a:r>
              <a:rPr lang="de-DE" altLang="de-DE" dirty="0" err="1"/>
              <a:t>Jobpate</a:t>
            </a:r>
            <a:r>
              <a:rPr lang="de-DE" altLang="de-DE" dirty="0"/>
              <a:t> Bewerbungstraining</a:t>
            </a:r>
          </a:p>
          <a:p>
            <a:endParaRPr lang="de-DE" altLang="de-DE" dirty="0"/>
          </a:p>
          <a:p>
            <a:r>
              <a:rPr lang="de-DE" altLang="de-DE" dirty="0"/>
              <a:t>Arbeitspraktische Fächer</a:t>
            </a:r>
          </a:p>
          <a:p>
            <a:endParaRPr lang="de-DE" altLang="de-DE" dirty="0"/>
          </a:p>
          <a:p>
            <a:endParaRPr lang="de-DE" altLang="de-DE" dirty="0"/>
          </a:p>
          <a:p>
            <a:endParaRPr lang="de-DE" altLang="de-DE" dirty="0"/>
          </a:p>
          <a:p>
            <a:endParaRPr lang="de-DE" altLang="de-DE" dirty="0"/>
          </a:p>
          <a:p>
            <a:endParaRPr lang="de-DE" altLang="de-DE" dirty="0"/>
          </a:p>
          <a:p>
            <a:endParaRPr lang="de-DE" altLang="de-DE" dirty="0"/>
          </a:p>
          <a:p>
            <a:endParaRPr lang="de-DE" dirty="0"/>
          </a:p>
        </p:txBody>
      </p:sp>
      <p:sp>
        <p:nvSpPr>
          <p:cNvPr id="4" name="Foliennummernplatzhalter 3"/>
          <p:cNvSpPr>
            <a:spLocks noGrp="1"/>
          </p:cNvSpPr>
          <p:nvPr>
            <p:ph type="sldNum" sz="quarter" idx="10"/>
          </p:nvPr>
        </p:nvSpPr>
        <p:spPr/>
        <p:txBody>
          <a:bodyPr/>
          <a:lstStyle/>
          <a:p>
            <a:pPr>
              <a:defRPr/>
            </a:pPr>
            <a:fld id="{459FF2F6-ED5E-4615-89AD-8B3A0B6CFA5D}" type="slidenum">
              <a:rPr lang="de-DE" smtClean="0"/>
              <a:pPr>
                <a:defRPr/>
              </a:pPr>
              <a:t>7</a:t>
            </a:fld>
            <a:endParaRPr lang="de-DE"/>
          </a:p>
        </p:txBody>
      </p:sp>
    </p:spTree>
    <p:extLst>
      <p:ext uri="{BB962C8B-B14F-4D97-AF65-F5344CB8AC3E}">
        <p14:creationId xmlns:p14="http://schemas.microsoft.com/office/powerpoint/2010/main" val="36248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b="1" dirty="0"/>
              <a:t>Im Zweig Technik </a:t>
            </a:r>
            <a:r>
              <a:rPr lang="de-DE" altLang="de-DE" dirty="0"/>
              <a:t>kann sich Ihr Kind grundlegende Fähigkeiten und Fertigkeiten in den Bereichen Holz, Metall und Kunststoff aneignen. Es erkundet verschiedene Tätigkeiten der technischen und handwerklichen Berufe. </a:t>
            </a:r>
          </a:p>
          <a:p>
            <a:r>
              <a:rPr lang="de-DE" altLang="de-DE" b="1" dirty="0"/>
              <a:t>Im Zweig Wirtschaft </a:t>
            </a:r>
            <a:r>
              <a:rPr lang="de-DE" altLang="de-DE" dirty="0"/>
              <a:t>kann Ihr Kind Basiswissen der Betriebs-und Volkswirtschaft sowie der Buchführung erwerben. Es orientiert sich in kaufmännischen oder verwaltungstechnischen Berufsfeldern, wie beispielsweise im Handel oder bei Behörden. </a:t>
            </a:r>
          </a:p>
          <a:p>
            <a:r>
              <a:rPr lang="de-DE" altLang="de-DE" b="1" dirty="0"/>
              <a:t>Im Zweig Soziales </a:t>
            </a:r>
            <a:r>
              <a:rPr lang="de-DE" altLang="de-DE" dirty="0"/>
              <a:t>beschäftigt sich Ihr Kind mit Fragestellun­gen aus den Bereichen Haushalt, Ernährung und soziales Handeln. Es lernt mögliche Arbeitsplätze näher kennen, beispiels­weise in Betrieben der Lebensmittelherstellung und des Lebens­mittelhandels oder in sozialen Einrichtungen.</a:t>
            </a:r>
          </a:p>
          <a:p>
            <a:r>
              <a:rPr lang="de-DE" altLang="de-DE" dirty="0"/>
              <a:t> </a:t>
            </a:r>
          </a:p>
          <a:p>
            <a:endParaRPr lang="de-DE" altLang="de-DE" dirty="0"/>
          </a:p>
        </p:txBody>
      </p:sp>
    </p:spTree>
    <p:extLst>
      <p:ext uri="{BB962C8B-B14F-4D97-AF65-F5344CB8AC3E}">
        <p14:creationId xmlns:p14="http://schemas.microsoft.com/office/powerpoint/2010/main" val="109761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normAutofit fontScale="85000" lnSpcReduction="10000"/>
          </a:bodyPr>
          <a:lstStyle/>
          <a:p>
            <a:pPr>
              <a:defRPr/>
            </a:pPr>
            <a:endParaRPr lang="de-DE" dirty="0"/>
          </a:p>
          <a:p>
            <a:pPr>
              <a:defRPr/>
            </a:pPr>
            <a:r>
              <a:rPr lang="de-DE" b="1" dirty="0"/>
              <a:t>Mein Kind ist leistungsstark … </a:t>
            </a:r>
          </a:p>
          <a:p>
            <a:pPr>
              <a:defRPr/>
            </a:pPr>
            <a:r>
              <a:rPr lang="de-DE" dirty="0"/>
              <a:t>Der </a:t>
            </a:r>
            <a:r>
              <a:rPr lang="de-DE" b="1" dirty="0"/>
              <a:t>Mittlere-Reife-Zug (M-Zug) ist ein Bildungsangebot für leistungsstärkere und motivierte Schülerinnen und Schüler. Grundlage ist ein eigener Lehrplan mit höheren Anforderungen. </a:t>
            </a:r>
          </a:p>
          <a:p>
            <a:pPr>
              <a:defRPr/>
            </a:pPr>
            <a:r>
              <a:rPr lang="de-DE" dirty="0"/>
              <a:t>Ziel der Schülerinnen und Schüler ist es, in Jahrgangsstufe 10 den </a:t>
            </a:r>
            <a:r>
              <a:rPr lang="de-DE" b="1" dirty="0"/>
              <a:t>mittleren Schulabschluss zu erwerben – gleichwertig dem Realschul-und Wirtschaftsschulabschluss. </a:t>
            </a:r>
          </a:p>
          <a:p>
            <a:pPr>
              <a:defRPr/>
            </a:pPr>
            <a:r>
              <a:rPr lang="de-DE" dirty="0"/>
              <a:t>Durch Intensivierungsstunden bzw. zusätzliche Förderstunden wird Ihr Kind bereits mit Beginn der Jahrgangsstufe 5 auf die Anforderungen des mittleren Schulabschlusses vorbereitet. </a:t>
            </a:r>
          </a:p>
          <a:p>
            <a:pPr>
              <a:defRPr/>
            </a:pPr>
            <a:r>
              <a:rPr lang="de-DE" dirty="0"/>
              <a:t>Der M-Zug beginnt ab der Jahrgangsstufe 7. </a:t>
            </a:r>
          </a:p>
          <a:p>
            <a:pPr>
              <a:defRPr/>
            </a:pPr>
            <a:r>
              <a:rPr lang="de-DE" dirty="0"/>
              <a:t>Aufnahmebedingungen in die M7: Notendurchschnitt von 2,66 aus den Fächern ■■Mathematik, Deutsch und Englisch im Zwischenzeugnis der Jahrgangsstufe 6 </a:t>
            </a:r>
          </a:p>
          <a:p>
            <a:pPr>
              <a:defRPr/>
            </a:pPr>
            <a:r>
              <a:rPr lang="de-DE" dirty="0"/>
              <a:t>oder Aufnahmeprüfung (am Standort des M-Zuges) ■■</a:t>
            </a:r>
          </a:p>
          <a:p>
            <a:pPr>
              <a:defRPr/>
            </a:pPr>
            <a:r>
              <a:rPr lang="de-DE" dirty="0"/>
              <a:t>Ihr Kind kann auch nach den Jahrgangsstufen 7, 8 und 9 in den M-Zug wechseln, wenn seine Leistungen es zulassen. </a:t>
            </a:r>
          </a:p>
          <a:p>
            <a:pPr>
              <a:defRPr/>
            </a:pPr>
            <a:r>
              <a:rPr lang="de-DE" b="1" dirty="0"/>
              <a:t>Die Prüfung zum mittleren Schulabschluss umfasst </a:t>
            </a:r>
          </a:p>
          <a:p>
            <a:pPr>
              <a:defRPr/>
            </a:pPr>
            <a:r>
              <a:rPr lang="de-DE" dirty="0"/>
              <a:t>die Fächer Deutsch, Mathematik, Englisch sowie entweder Arbeit-Wirtschaft-Technik oder ein arbeitspraktisches Wahlfach. Zum Schuljahr 2011/12 wird eine Projektprüfung eingeführt. </a:t>
            </a:r>
          </a:p>
          <a:p>
            <a:pPr>
              <a:defRPr/>
            </a:pPr>
            <a:r>
              <a:rPr lang="de-DE" dirty="0"/>
              <a:t>In den Fächern Deutsch, Mathematik und Englisch wird die Abschlussprüfung zentral vom Kultusministerium gestellt, um die Qualität des Abschlusses in Bayern vergleichbar und nachhaltig zu sichern. Begleitet wird dieses Ziel durch eine organisatorische und inhaltliche Weiterentwicklung des Unterrichts in diesen Fächern. </a:t>
            </a:r>
          </a:p>
          <a:p>
            <a:pPr>
              <a:defRPr/>
            </a:pPr>
            <a:r>
              <a:rPr lang="de-DE" dirty="0"/>
              <a:t>Jedes vierte Kind erwirbt in der Mittelschule den mittleren Schulabschluss. Dieser eröffnet die Möglichkeit für einen Einstieg in eine ■■Berufsausbildung, den Besuch der ■■Fachoberschule oder den Besuch der ■■Berufsoberschule (in Verbindung mit einer abgeschlossenen Berufsausbildung).</a:t>
            </a:r>
          </a:p>
        </p:txBody>
      </p:sp>
      <p:sp>
        <p:nvSpPr>
          <p:cNvPr id="4" name="Foliennummernplatzhalter 3"/>
          <p:cNvSpPr>
            <a:spLocks noGrp="1"/>
          </p:cNvSpPr>
          <p:nvPr>
            <p:ph type="sldNum" sz="quarter" idx="5"/>
          </p:nvPr>
        </p:nvSpPr>
        <p:spPr/>
        <p:txBody>
          <a:bodyPr/>
          <a:lstStyle/>
          <a:p>
            <a:pPr>
              <a:defRPr/>
            </a:pPr>
            <a:fld id="{8474F525-2E91-46EB-843F-77180288FF2A}" type="slidenum">
              <a:rPr lang="de-DE" smtClean="0"/>
              <a:pPr>
                <a:defRPr/>
              </a:pPr>
              <a:t>9</a:t>
            </a:fld>
            <a:endParaRPr lang="de-DE"/>
          </a:p>
        </p:txBody>
      </p:sp>
    </p:spTree>
    <p:extLst>
      <p:ext uri="{BB962C8B-B14F-4D97-AF65-F5344CB8AC3E}">
        <p14:creationId xmlns:p14="http://schemas.microsoft.com/office/powerpoint/2010/main" val="403310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79ED777-19D3-4A99-9EA9-CCC91A042584}"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194373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79ED777-19D3-4A99-9EA9-CCC91A042584}"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37968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79ED777-19D3-4A99-9EA9-CCC91A042584}"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3936589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p:spPr>
        <p:txBody>
          <a:bodyPr/>
          <a:lstStyle>
            <a:lvl1pPr algn="l">
              <a:defRPr b="1" baseline="0">
                <a:latin typeface="Bradley Hand ITC" panose="03070402050302030203" pitchFamily="66" charset="0"/>
              </a:defRPr>
            </a:lvl1pPr>
          </a:lstStyle>
          <a:p>
            <a:r>
              <a:rPr lang="de-DE" dirty="0"/>
              <a:t>Hans-</a:t>
            </a:r>
            <a:r>
              <a:rPr lang="de-DE" dirty="0" err="1"/>
              <a:t>Adlhoch</a:t>
            </a:r>
            <a:r>
              <a:rPr lang="de-DE" dirty="0"/>
              <a:t>-Schule</a:t>
            </a:r>
          </a:p>
        </p:txBody>
      </p:sp>
      <p:sp>
        <p:nvSpPr>
          <p:cNvPr id="3" name="SmartArt-Platzhalter 2"/>
          <p:cNvSpPr>
            <a:spLocks noGrp="1"/>
          </p:cNvSpPr>
          <p:nvPr>
            <p:ph type="dgm" idx="1"/>
          </p:nvPr>
        </p:nvSpPr>
        <p:spPr>
          <a:xfrm>
            <a:off x="457200" y="1600200"/>
            <a:ext cx="8229600" cy="4525963"/>
          </a:xfrm>
        </p:spPr>
        <p:txBody>
          <a:bodyPr rtlCol="0">
            <a:normAutofit/>
          </a:bodyPr>
          <a:lstStyle/>
          <a:p>
            <a:pPr lvl="0"/>
            <a:endParaRPr lang="de-DE" noProof="0" dirty="0"/>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91410AB3-A09B-44B2-9BD7-AF30FC518918}" type="slidenum">
              <a:rPr lang="de-DE"/>
              <a:pPr>
                <a:defRPr/>
              </a:pPr>
              <a:t>‹Nr.›</a:t>
            </a:fld>
            <a:endParaRPr lang="de-DE"/>
          </a:p>
        </p:txBody>
      </p:sp>
      <p:pic>
        <p:nvPicPr>
          <p:cNvPr id="8" name="Grafik 7"/>
          <p:cNvPicPr/>
          <p:nvPr userDrawn="1"/>
        </p:nvPicPr>
        <p:blipFill>
          <a:blip r:embed="rId2" cstate="print">
            <a:duotone>
              <a:prstClr val="black"/>
              <a:srgbClr val="FFC000">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705600" y="228600"/>
            <a:ext cx="1689100" cy="1187450"/>
          </a:xfrm>
          <a:prstGeom prst="rect">
            <a:avLst/>
          </a:prstGeom>
          <a:noFill/>
          <a:ln>
            <a:noFill/>
          </a:ln>
        </p:spPr>
      </p:pic>
    </p:spTree>
    <p:extLst>
      <p:ext uri="{BB962C8B-B14F-4D97-AF65-F5344CB8AC3E}">
        <p14:creationId xmlns:p14="http://schemas.microsoft.com/office/powerpoint/2010/main" val="418841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304800"/>
            <a:ext cx="4086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66800"/>
            <a:ext cx="8229600" cy="5059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A196F1CB-61FC-47F7-87BE-A21DE416388A}" type="datetimeFigureOut">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58C69B-C520-4AF7-9915-2741EBDD8E07}" type="slidenum">
              <a:rPr lang="en-US"/>
              <a:pPr>
                <a:defRPr/>
              </a:pPr>
              <a:t>‹Nr.›</a:t>
            </a:fld>
            <a:endParaRPr lang="en-US"/>
          </a:p>
        </p:txBody>
      </p:sp>
    </p:spTree>
    <p:extLst>
      <p:ext uri="{BB962C8B-B14F-4D97-AF65-F5344CB8AC3E}">
        <p14:creationId xmlns:p14="http://schemas.microsoft.com/office/powerpoint/2010/main" val="338771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79613" y="260350"/>
            <a:ext cx="6781800" cy="1008063"/>
          </a:xfrm>
        </p:spPr>
        <p:txBody>
          <a:bodyPr/>
          <a:lstStyle/>
          <a:p>
            <a:r>
              <a:rPr lang="de-DE"/>
              <a:t>Titelmasterformat durch Klicken bearbeiten</a:t>
            </a:r>
          </a:p>
        </p:txBody>
      </p:sp>
      <p:sp>
        <p:nvSpPr>
          <p:cNvPr id="3" name="Textplatzhalter 2"/>
          <p:cNvSpPr>
            <a:spLocks noGrp="1"/>
          </p:cNvSpPr>
          <p:nvPr>
            <p:ph type="body" sz="half" idx="1"/>
          </p:nvPr>
        </p:nvSpPr>
        <p:spPr>
          <a:xfrm>
            <a:off x="457200" y="1628775"/>
            <a:ext cx="4076700" cy="4543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86300" y="1628775"/>
            <a:ext cx="4076700" cy="4543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Originalfassung: Staatliche Schulberatungsstelle München, November 2015. Für inhaltliche Veränderungen kann keine Haftung übernommen werden.</a:t>
            </a:r>
          </a:p>
        </p:txBody>
      </p:sp>
      <p:sp>
        <p:nvSpPr>
          <p:cNvPr id="6" name="Rectangle 13"/>
          <p:cNvSpPr>
            <a:spLocks noGrp="1" noChangeArrowheads="1"/>
          </p:cNvSpPr>
          <p:nvPr>
            <p:ph type="sldNum" sz="quarter" idx="11"/>
          </p:nvPr>
        </p:nvSpPr>
        <p:spPr>
          <a:ln/>
        </p:spPr>
        <p:txBody>
          <a:bodyPr/>
          <a:lstStyle>
            <a:lvl1pPr>
              <a:defRPr/>
            </a:lvl1pPr>
          </a:lstStyle>
          <a:p>
            <a:pPr>
              <a:defRPr/>
            </a:pPr>
            <a:fld id="{C069D29B-03FC-4043-B8E1-C42DD3F91FF2}" type="slidenum">
              <a:rPr lang="de-DE"/>
              <a:pPr>
                <a:defRPr/>
              </a:pPr>
              <a:t>‹Nr.›</a:t>
            </a:fld>
            <a:endParaRPr lang="de-DE"/>
          </a:p>
        </p:txBody>
      </p:sp>
    </p:spTree>
    <p:extLst>
      <p:ext uri="{BB962C8B-B14F-4D97-AF65-F5344CB8AC3E}">
        <p14:creationId xmlns:p14="http://schemas.microsoft.com/office/powerpoint/2010/main" val="409888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094644-2359-4905-9C77-5D3DE50B073C}" type="datetimeFigureOut">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32BD9-6E60-443B-BB4E-717C24A22643}" type="slidenum">
              <a:rPr lang="en-US"/>
              <a:pPr>
                <a:defRPr/>
              </a:pPr>
              <a:t>‹Nr.›</a:t>
            </a:fld>
            <a:endParaRPr lang="en-US"/>
          </a:p>
        </p:txBody>
      </p:sp>
    </p:spTree>
    <p:extLst>
      <p:ext uri="{BB962C8B-B14F-4D97-AF65-F5344CB8AC3E}">
        <p14:creationId xmlns:p14="http://schemas.microsoft.com/office/powerpoint/2010/main" val="156264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304800"/>
            <a:ext cx="4086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66800"/>
            <a:ext cx="8229600" cy="5059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A196F1CB-61FC-47F7-87BE-A21DE416388A}" type="datetimeFigureOut">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58C69B-C520-4AF7-9915-2741EBDD8E07}" type="slidenum">
              <a:rPr lang="en-US"/>
              <a:pPr>
                <a:defRPr/>
              </a:pPr>
              <a:t>‹Nr.›</a:t>
            </a:fld>
            <a:endParaRPr lang="en-US"/>
          </a:p>
        </p:txBody>
      </p:sp>
    </p:spTree>
    <p:extLst>
      <p:ext uri="{BB962C8B-B14F-4D97-AF65-F5344CB8AC3E}">
        <p14:creationId xmlns:p14="http://schemas.microsoft.com/office/powerpoint/2010/main" val="455490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140FEBC-610D-401A-B0AC-1FCA2C99E9ED}" type="datetimeFigureOut">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49EB9-CD15-4A28-9DF3-FE4EFFC887D2}" type="slidenum">
              <a:rPr lang="en-US"/>
              <a:pPr>
                <a:defRPr/>
              </a:pPr>
              <a:t>‹Nr.›</a:t>
            </a:fld>
            <a:endParaRPr lang="en-US"/>
          </a:p>
        </p:txBody>
      </p:sp>
    </p:spTree>
    <p:extLst>
      <p:ext uri="{BB962C8B-B14F-4D97-AF65-F5344CB8AC3E}">
        <p14:creationId xmlns:p14="http://schemas.microsoft.com/office/powerpoint/2010/main" val="286440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6DAE27F-5B6B-4F42-A990-C1136EB185AB}" type="datetimeFigureOut">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CA2D05-6E41-4CE9-B00E-A545037A5BEC}" type="slidenum">
              <a:rPr lang="en-US"/>
              <a:pPr>
                <a:defRPr/>
              </a:pPr>
              <a:t>‹Nr.›</a:t>
            </a:fld>
            <a:endParaRPr lang="en-US"/>
          </a:p>
        </p:txBody>
      </p:sp>
    </p:spTree>
    <p:extLst>
      <p:ext uri="{BB962C8B-B14F-4D97-AF65-F5344CB8AC3E}">
        <p14:creationId xmlns:p14="http://schemas.microsoft.com/office/powerpoint/2010/main" val="1071836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D3BF6FD-1524-439E-8EA9-57D5399B6C16}" type="datetimeFigureOut">
              <a:rPr lang="en-US"/>
              <a:pPr>
                <a:defRPr/>
              </a:pPr>
              <a:t>1/16/2018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03A8FF-55F4-4C51-A794-762B661C8FEE}" type="slidenum">
              <a:rPr lang="en-US"/>
              <a:pPr>
                <a:defRPr/>
              </a:pPr>
              <a:t>‹Nr.›</a:t>
            </a:fld>
            <a:endParaRPr lang="en-US"/>
          </a:p>
        </p:txBody>
      </p:sp>
    </p:spTree>
    <p:extLst>
      <p:ext uri="{BB962C8B-B14F-4D97-AF65-F5344CB8AC3E}">
        <p14:creationId xmlns:p14="http://schemas.microsoft.com/office/powerpoint/2010/main" val="370440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79ED777-19D3-4A99-9EA9-CCC91A042584}"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1871679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BAB027C-9156-4556-9809-F9FCEB8BB1E9}" type="datetimeFigureOut">
              <a:rPr lang="en-US"/>
              <a:pPr>
                <a:defRPr/>
              </a:pPr>
              <a:t>1/16/2018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5C9C06-AE08-42BB-AFFD-C2C6FE1C2C62}" type="slidenum">
              <a:rPr lang="en-US"/>
              <a:pPr>
                <a:defRPr/>
              </a:pPr>
              <a:t>‹Nr.›</a:t>
            </a:fld>
            <a:endParaRPr lang="en-US"/>
          </a:p>
        </p:txBody>
      </p:sp>
    </p:spTree>
    <p:extLst>
      <p:ext uri="{BB962C8B-B14F-4D97-AF65-F5344CB8AC3E}">
        <p14:creationId xmlns:p14="http://schemas.microsoft.com/office/powerpoint/2010/main" val="657091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FC47F8-E011-454D-B1F3-C01524A99925}" type="datetimeFigureOut">
              <a:rPr lang="en-US"/>
              <a:pPr>
                <a:defRPr/>
              </a:pPr>
              <a:t>1/16/2018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DE6A49-5EF9-43F8-8BF1-D4030534435F}" type="slidenum">
              <a:rPr lang="en-US"/>
              <a:pPr>
                <a:defRPr/>
              </a:pPr>
              <a:t>‹Nr.›</a:t>
            </a:fld>
            <a:endParaRPr lang="en-US"/>
          </a:p>
        </p:txBody>
      </p:sp>
    </p:spTree>
    <p:extLst>
      <p:ext uri="{BB962C8B-B14F-4D97-AF65-F5344CB8AC3E}">
        <p14:creationId xmlns:p14="http://schemas.microsoft.com/office/powerpoint/2010/main" val="348236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109B10-7196-46B4-B1C3-9169AAAD13A7}" type="datetimeFigureOut">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B21412-83A8-4299-9102-F5A4B612D9C5}" type="slidenum">
              <a:rPr lang="en-US"/>
              <a:pPr>
                <a:defRPr/>
              </a:pPr>
              <a:t>‹Nr.›</a:t>
            </a:fld>
            <a:endParaRPr lang="en-US"/>
          </a:p>
        </p:txBody>
      </p:sp>
    </p:spTree>
    <p:extLst>
      <p:ext uri="{BB962C8B-B14F-4D97-AF65-F5344CB8AC3E}">
        <p14:creationId xmlns:p14="http://schemas.microsoft.com/office/powerpoint/2010/main" val="65318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3C984A-375D-40B9-ABEE-E6F6D3709885}" type="datetimeFigureOut">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99197B-C6E0-40D1-A27C-79523367496E}" type="slidenum">
              <a:rPr lang="en-US"/>
              <a:pPr>
                <a:defRPr/>
              </a:pPr>
              <a:t>‹Nr.›</a:t>
            </a:fld>
            <a:endParaRPr lang="en-US"/>
          </a:p>
        </p:txBody>
      </p:sp>
    </p:spTree>
    <p:extLst>
      <p:ext uri="{BB962C8B-B14F-4D97-AF65-F5344CB8AC3E}">
        <p14:creationId xmlns:p14="http://schemas.microsoft.com/office/powerpoint/2010/main" val="3363490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E76338-D6D6-4665-9D68-18FB17A85DC7}" type="datetimeFigureOut">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3697D4-C350-4381-817B-93BE5232D04A}" type="slidenum">
              <a:rPr lang="en-US"/>
              <a:pPr>
                <a:defRPr/>
              </a:pPr>
              <a:t>‹Nr.›</a:t>
            </a:fld>
            <a:endParaRPr lang="en-US"/>
          </a:p>
        </p:txBody>
      </p:sp>
    </p:spTree>
    <p:extLst>
      <p:ext uri="{BB962C8B-B14F-4D97-AF65-F5344CB8AC3E}">
        <p14:creationId xmlns:p14="http://schemas.microsoft.com/office/powerpoint/2010/main" val="224803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FF3393-EF65-4083-9B2F-65DA0D8AEF6A}" type="datetimeFigureOut">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F2F61-228C-4E6C-A2D7-378BEF67137A}" type="slidenum">
              <a:rPr lang="en-US"/>
              <a:pPr>
                <a:defRPr/>
              </a:pPr>
              <a:t>‹Nr.›</a:t>
            </a:fld>
            <a:endParaRPr lang="en-US"/>
          </a:p>
        </p:txBody>
      </p:sp>
    </p:spTree>
    <p:extLst>
      <p:ext uri="{BB962C8B-B14F-4D97-AF65-F5344CB8AC3E}">
        <p14:creationId xmlns:p14="http://schemas.microsoft.com/office/powerpoint/2010/main" val="93910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SmartArt-Platzhalter 2"/>
          <p:cNvSpPr>
            <a:spLocks noGrp="1"/>
          </p:cNvSpPr>
          <p:nvPr>
            <p:ph type="dgm" idx="1"/>
          </p:nvPr>
        </p:nvSpPr>
        <p:spPr>
          <a:xfrm>
            <a:off x="457200" y="1600200"/>
            <a:ext cx="8229600" cy="4525963"/>
          </a:xfrm>
        </p:spPr>
        <p:txBody>
          <a:bodyPr rtlCol="0">
            <a:normAutofit/>
          </a:bodyPr>
          <a:lstStyle/>
          <a:p>
            <a:pPr lvl="0"/>
            <a:endParaRPr lang="de-DE" noProof="0"/>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91410AB3-A09B-44B2-9BD7-AF30FC518918}" type="slidenum">
              <a:rPr lang="de-DE"/>
              <a:pPr>
                <a:defRPr/>
              </a:pPr>
              <a:t>‹Nr.›</a:t>
            </a:fld>
            <a:endParaRPr lang="de-DE"/>
          </a:p>
        </p:txBody>
      </p:sp>
    </p:spTree>
    <p:extLst>
      <p:ext uri="{BB962C8B-B14F-4D97-AF65-F5344CB8AC3E}">
        <p14:creationId xmlns:p14="http://schemas.microsoft.com/office/powerpoint/2010/main" val="165244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1AB5499-35D0-4891-A141-FC66FD7DCA88}"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650205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1AB5499-35D0-4891-A141-FC66FD7DCA88}"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1923714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1AB5499-35D0-4891-A141-FC66FD7DCA88}"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52578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79ED777-19D3-4A99-9EA9-CCC91A042584}"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1303854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1AB5499-35D0-4891-A141-FC66FD7DCA88}" type="datetimeFigureOut">
              <a:rPr lang="de-DE" smtClean="0"/>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4209854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1AB5499-35D0-4891-A141-FC66FD7DCA88}" type="datetimeFigureOut">
              <a:rPr lang="de-DE" smtClean="0"/>
              <a:t>16.01.2018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3090122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1AB5499-35D0-4891-A141-FC66FD7DCA88}" type="datetimeFigureOut">
              <a:rPr lang="de-DE" smtClean="0"/>
              <a:t>16.01.2018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2917504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1AB5499-35D0-4891-A141-FC66FD7DCA88}" type="datetimeFigureOut">
              <a:rPr lang="de-DE" smtClean="0"/>
              <a:t>16.01.2018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3182246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1AB5499-35D0-4891-A141-FC66FD7DCA88}" type="datetimeFigureOut">
              <a:rPr lang="de-DE" smtClean="0"/>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75962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1AB5499-35D0-4891-A141-FC66FD7DCA88}" type="datetimeFigureOut">
              <a:rPr lang="de-DE" smtClean="0"/>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2217555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1AB5499-35D0-4891-A141-FC66FD7DCA88}"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1750049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1AB5499-35D0-4891-A141-FC66FD7DCA88}" type="datetimeFigureOut">
              <a:rPr lang="de-DE" smtClean="0"/>
              <a:t>16.01.2018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2590553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1AB5499-35D0-4891-A141-FC66FD7DCA88}" type="datetimeFigureOut">
              <a:rPr lang="de-DE" smtClean="0"/>
              <a:t>16.01.2018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6740527-79EE-495F-81AA-B51B1F2BF821}" type="slidenum">
              <a:rPr lang="de-DE" smtClean="0"/>
              <a:t>‹Nr.›</a:t>
            </a:fld>
            <a:endParaRPr lang="de-DE"/>
          </a:p>
        </p:txBody>
      </p:sp>
    </p:spTree>
    <p:extLst>
      <p:ext uri="{BB962C8B-B14F-4D97-AF65-F5344CB8AC3E}">
        <p14:creationId xmlns:p14="http://schemas.microsoft.com/office/powerpoint/2010/main" val="87073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79ED777-19D3-4A99-9EA9-CCC91A042584}" type="datetimeFigureOut">
              <a:rPr lang="de-DE" smtClean="0"/>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308058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79ED777-19D3-4A99-9EA9-CCC91A042584}" type="datetimeFigureOut">
              <a:rPr lang="de-DE" smtClean="0"/>
              <a:t>16.01.2018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398024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79ED777-19D3-4A99-9EA9-CCC91A042584}" type="datetimeFigureOut">
              <a:rPr lang="de-DE" smtClean="0"/>
              <a:t>16.01.2018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424306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79ED777-19D3-4A99-9EA9-CCC91A042584}" type="datetimeFigureOut">
              <a:rPr lang="de-DE" smtClean="0"/>
              <a:t>16.01.2018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273780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79ED777-19D3-4A99-9EA9-CCC91A042584}" type="datetimeFigureOut">
              <a:rPr lang="de-DE" smtClean="0"/>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337855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79ED777-19D3-4A99-9EA9-CCC91A042584}" type="datetimeFigureOut">
              <a:rPr lang="de-DE" smtClean="0"/>
              <a:t>16.01.2018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59F06A-0F4F-4159-94B9-83D228B645EA}" type="slidenum">
              <a:rPr lang="de-DE" smtClean="0"/>
              <a:t>‹Nr.›</a:t>
            </a:fld>
            <a:endParaRPr lang="de-DE"/>
          </a:p>
        </p:txBody>
      </p:sp>
    </p:spTree>
    <p:extLst>
      <p:ext uri="{BB962C8B-B14F-4D97-AF65-F5344CB8AC3E}">
        <p14:creationId xmlns:p14="http://schemas.microsoft.com/office/powerpoint/2010/main" val="423463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ED777-19D3-4A99-9EA9-CCC91A042584}" type="datetimeFigureOut">
              <a:rPr lang="de-DE" smtClean="0"/>
              <a:t>16.01.2018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9F06A-0F4F-4159-94B9-83D228B645EA}" type="slidenum">
              <a:rPr lang="de-DE" smtClean="0"/>
              <a:t>‹Nr.›</a:t>
            </a:fld>
            <a:endParaRPr lang="de-DE"/>
          </a:p>
        </p:txBody>
      </p:sp>
    </p:spTree>
    <p:extLst>
      <p:ext uri="{BB962C8B-B14F-4D97-AF65-F5344CB8AC3E}">
        <p14:creationId xmlns:p14="http://schemas.microsoft.com/office/powerpoint/2010/main" val="377762988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12" r:id="rId12"/>
    <p:sldLayoutId id="2147483859" r:id="rId13"/>
    <p:sldLayoutId id="214748391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16E700-75F6-4FC2-8276-41BCE3A0D6A8}" type="datetimeFigureOut">
              <a:rPr lang="en-US"/>
              <a:pPr>
                <a:defRPr/>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5D6152A-7607-4182-BA15-EACB1A157C13}" type="slidenum">
              <a:rPr lang="en-US"/>
              <a:pPr>
                <a:defRPr/>
              </a:pPr>
              <a:t>‹Nr.›</a:t>
            </a:fld>
            <a:endParaRPr lang="en-US"/>
          </a:p>
        </p:txBody>
      </p:sp>
    </p:spTree>
    <p:extLst>
      <p:ext uri="{BB962C8B-B14F-4D97-AF65-F5344CB8AC3E}">
        <p14:creationId xmlns:p14="http://schemas.microsoft.com/office/powerpoint/2010/main" val="297125651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B5499-35D0-4891-A141-FC66FD7DCA88}" type="datetimeFigureOut">
              <a:rPr lang="de-DE" smtClean="0"/>
              <a:t>16.01.2018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40527-79EE-495F-81AA-B51B1F2BF821}" type="slidenum">
              <a:rPr lang="de-DE" smtClean="0"/>
              <a:t>‹Nr.›</a:t>
            </a:fld>
            <a:endParaRPr lang="de-DE"/>
          </a:p>
        </p:txBody>
      </p:sp>
    </p:spTree>
    <p:extLst>
      <p:ext uri="{BB962C8B-B14F-4D97-AF65-F5344CB8AC3E}">
        <p14:creationId xmlns:p14="http://schemas.microsoft.com/office/powerpoint/2010/main" val="256622192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schulgrafik_de.exe" TargetMode="Externa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hyperlink" Target="http://www.meinbildungsweg.de/"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268413"/>
            <a:ext cx="5207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9"/>
          <p:cNvSpPr>
            <a:spLocks noChangeArrowheads="1"/>
          </p:cNvSpPr>
          <p:nvPr/>
        </p:nvSpPr>
        <p:spPr bwMode="auto">
          <a:xfrm>
            <a:off x="5508625" y="1484313"/>
            <a:ext cx="3248025" cy="609600"/>
          </a:xfrm>
          <a:prstGeom prst="wedgeEllipseCallout">
            <a:avLst>
              <a:gd name="adj1" fmla="val -48241"/>
              <a:gd name="adj2" fmla="val 70000"/>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de-DE" altLang="de-DE" sz="2600">
                <a:latin typeface="Arial" charset="0"/>
              </a:rPr>
              <a:t>Gymnasium</a:t>
            </a:r>
            <a:endParaRPr lang="de-DE" altLang="de-DE" sz="1800">
              <a:latin typeface="Arial" charset="0"/>
            </a:endParaRPr>
          </a:p>
        </p:txBody>
      </p:sp>
      <p:sp>
        <p:nvSpPr>
          <p:cNvPr id="5124" name="AutoShape 6"/>
          <p:cNvSpPr>
            <a:spLocks noChangeArrowheads="1"/>
          </p:cNvSpPr>
          <p:nvPr/>
        </p:nvSpPr>
        <p:spPr bwMode="auto">
          <a:xfrm>
            <a:off x="395288" y="3141663"/>
            <a:ext cx="2808287" cy="663575"/>
          </a:xfrm>
          <a:prstGeom prst="wedgeEllipseCallout">
            <a:avLst>
              <a:gd name="adj1" fmla="val 85898"/>
              <a:gd name="adj2" fmla="val -42106"/>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de-DE" altLang="de-DE" sz="2400">
                <a:latin typeface="Arial" charset="0"/>
              </a:rPr>
              <a:t>Mittelschule</a:t>
            </a:r>
            <a:endParaRPr lang="de-DE" altLang="de-DE" sz="1800" dirty="0">
              <a:latin typeface="Arial" charset="0"/>
            </a:endParaRPr>
          </a:p>
        </p:txBody>
      </p:sp>
      <p:sp>
        <p:nvSpPr>
          <p:cNvPr id="5125" name="AutoShape 5"/>
          <p:cNvSpPr>
            <a:spLocks noChangeArrowheads="1"/>
          </p:cNvSpPr>
          <p:nvPr/>
        </p:nvSpPr>
        <p:spPr bwMode="auto">
          <a:xfrm>
            <a:off x="323850" y="4941888"/>
            <a:ext cx="2524125" cy="941387"/>
          </a:xfrm>
          <a:prstGeom prst="wedgeEllipseCallout">
            <a:avLst>
              <a:gd name="adj1" fmla="val 56060"/>
              <a:gd name="adj2" fmla="val -102731"/>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de-DE" altLang="de-DE" sz="2200">
                <a:latin typeface="Arial" charset="0"/>
              </a:rPr>
              <a:t>Wirtschafts-schule</a:t>
            </a:r>
            <a:endParaRPr lang="de-DE" altLang="de-DE" sz="1800">
              <a:latin typeface="Arial" charset="0"/>
            </a:endParaRPr>
          </a:p>
        </p:txBody>
      </p:sp>
      <p:sp>
        <p:nvSpPr>
          <p:cNvPr id="5126" name="AutoShape 8"/>
          <p:cNvSpPr>
            <a:spLocks noChangeArrowheads="1"/>
          </p:cNvSpPr>
          <p:nvPr/>
        </p:nvSpPr>
        <p:spPr bwMode="auto">
          <a:xfrm>
            <a:off x="6156325" y="4437063"/>
            <a:ext cx="2784475" cy="773112"/>
          </a:xfrm>
          <a:prstGeom prst="wedgeEllipseCallout">
            <a:avLst>
              <a:gd name="adj1" fmla="val -62361"/>
              <a:gd name="adj2" fmla="val -64218"/>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de-DE" altLang="de-DE" sz="2400">
                <a:latin typeface="Arial" charset="0"/>
              </a:rPr>
              <a:t>Realschule</a:t>
            </a:r>
            <a:endParaRPr lang="de-DE" altLang="de-DE" sz="1800">
              <a:latin typeface="Arial" charset="0"/>
            </a:endParaRPr>
          </a:p>
        </p:txBody>
      </p:sp>
      <p:sp>
        <p:nvSpPr>
          <p:cNvPr id="5127" name="AutoShape 7"/>
          <p:cNvSpPr>
            <a:spLocks noChangeArrowheads="1"/>
          </p:cNvSpPr>
          <p:nvPr/>
        </p:nvSpPr>
        <p:spPr bwMode="auto">
          <a:xfrm>
            <a:off x="323850" y="1412875"/>
            <a:ext cx="2592388" cy="695325"/>
          </a:xfrm>
          <a:prstGeom prst="wedgeEllipseCallout">
            <a:avLst>
              <a:gd name="adj1" fmla="val 78042"/>
              <a:gd name="adj2" fmla="val 22903"/>
            </a:avLst>
          </a:prstGeom>
          <a:solidFill>
            <a:srgbClr val="FFFFFF"/>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de-DE" altLang="de-DE" sz="2600">
                <a:latin typeface="Arial" charset="0"/>
              </a:rPr>
              <a:t>Eltern</a:t>
            </a:r>
            <a:endParaRPr lang="de-DE" altLang="de-DE" sz="1800">
              <a:latin typeface="Arial" charset="0"/>
            </a:endParaRPr>
          </a:p>
        </p:txBody>
      </p:sp>
      <p:sp>
        <p:nvSpPr>
          <p:cNvPr id="5128" name="Rectangle 10"/>
          <p:cNvSpPr>
            <a:spLocks noChangeArrowheads="1"/>
          </p:cNvSpPr>
          <p:nvPr/>
        </p:nvSpPr>
        <p:spPr bwMode="auto">
          <a:xfrm>
            <a:off x="3078163" y="1023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de-DE" altLang="de-DE" sz="1800">
              <a:latin typeface="Arial" charset="0"/>
            </a:endParaRPr>
          </a:p>
        </p:txBody>
      </p:sp>
      <p:sp>
        <p:nvSpPr>
          <p:cNvPr id="5129" name="Rectangle 16"/>
          <p:cNvSpPr>
            <a:spLocks noChangeArrowheads="1"/>
          </p:cNvSpPr>
          <p:nvPr/>
        </p:nvSpPr>
        <p:spPr bwMode="auto">
          <a:xfrm>
            <a:off x="3078163" y="1023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de-DE" altLang="de-DE" sz="180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0" descr="Horizontale Steine"/>
          <p:cNvSpPr>
            <a:spLocks noChangeArrowheads="1"/>
          </p:cNvSpPr>
          <p:nvPr/>
        </p:nvSpPr>
        <p:spPr bwMode="auto">
          <a:xfrm>
            <a:off x="719137" y="5276850"/>
            <a:ext cx="6632575" cy="887412"/>
          </a:xfrm>
          <a:prstGeom prst="rect">
            <a:avLst/>
          </a:prstGeom>
          <a:pattFill prst="pct70">
            <a:fgClr>
              <a:srgbClr val="C0C0C0"/>
            </a:fgClr>
            <a:bgClr>
              <a:schemeClr val="bg1"/>
            </a:bgClr>
          </a:patt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22532" name="Rectangle 2053"/>
          <p:cNvSpPr>
            <a:spLocks noChangeArrowheads="1"/>
          </p:cNvSpPr>
          <p:nvPr/>
        </p:nvSpPr>
        <p:spPr bwMode="auto">
          <a:xfrm>
            <a:off x="365126" y="20024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de-DE" altLang="de-DE" sz="2400" dirty="0">
              <a:solidFill>
                <a:schemeClr val="tx2"/>
              </a:solidFill>
            </a:endParaRPr>
          </a:p>
        </p:txBody>
      </p:sp>
      <p:graphicFrame>
        <p:nvGraphicFramePr>
          <p:cNvPr id="73734" name="Group 2054"/>
          <p:cNvGraphicFramePr>
            <a:graphicFrameLocks noGrp="1"/>
          </p:cNvGraphicFramePr>
          <p:nvPr>
            <p:extLst>
              <p:ext uri="{D42A27DB-BD31-4B8C-83A1-F6EECF244321}">
                <p14:modId xmlns:p14="http://schemas.microsoft.com/office/powerpoint/2010/main" val="2243543439"/>
              </p:ext>
            </p:extLst>
          </p:nvPr>
        </p:nvGraphicFramePr>
        <p:xfrm>
          <a:off x="663575" y="4164012"/>
          <a:ext cx="6697662" cy="588963"/>
        </p:xfrm>
        <a:graphic>
          <a:graphicData uri="http://schemas.openxmlformats.org/drawingml/2006/table">
            <a:tbl>
              <a:tblPr/>
              <a:tblGrid>
                <a:gridCol w="3348831">
                  <a:extLst>
                    <a:ext uri="{9D8B030D-6E8A-4147-A177-3AD203B41FA5}">
                      <a16:colId xmlns:a16="http://schemas.microsoft.com/office/drawing/2014/main" val="20000"/>
                    </a:ext>
                  </a:extLst>
                </a:gridCol>
                <a:gridCol w="3348831">
                  <a:extLst>
                    <a:ext uri="{9D8B030D-6E8A-4147-A177-3AD203B41FA5}">
                      <a16:colId xmlns:a16="http://schemas.microsoft.com/office/drawing/2014/main" val="20001"/>
                    </a:ext>
                  </a:extLst>
                </a:gridCol>
              </a:tblGrid>
              <a:tr h="588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rPr>
                        <a:t>Erfolgreicher Abschluss der Mittelschule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0D4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rPr>
                        <a:t>Qualifizierender Abschluss der Mittelschule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0D4E"/>
                    </a:solidFill>
                  </a:tcPr>
                </a:tc>
                <a:extLst>
                  <a:ext uri="{0D108BD9-81ED-4DB2-BD59-A6C34878D82A}">
                    <a16:rowId xmlns:a16="http://schemas.microsoft.com/office/drawing/2014/main" val="10000"/>
                  </a:ext>
                </a:extLst>
              </a:tr>
            </a:tbl>
          </a:graphicData>
        </a:graphic>
      </p:graphicFrame>
      <p:sp>
        <p:nvSpPr>
          <p:cNvPr id="22543" name="Rectangle 2064"/>
          <p:cNvSpPr>
            <a:spLocks noChangeArrowheads="1"/>
          </p:cNvSpPr>
          <p:nvPr/>
        </p:nvSpPr>
        <p:spPr bwMode="auto">
          <a:xfrm>
            <a:off x="650875" y="2873375"/>
            <a:ext cx="6707187" cy="576262"/>
          </a:xfrm>
          <a:prstGeom prst="rect">
            <a:avLst/>
          </a:prstGeom>
          <a:solidFill>
            <a:schemeClr val="accent1"/>
          </a:solidFill>
          <a:ln w="2857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800" dirty="0"/>
              <a:t>Duale Ausbildung in Berufsschule / Betrieb</a:t>
            </a:r>
          </a:p>
          <a:p>
            <a:pPr algn="ctr" eaLnBrk="1" hangingPunct="1">
              <a:spcBef>
                <a:spcPct val="0"/>
              </a:spcBef>
              <a:buFontTx/>
              <a:buNone/>
            </a:pPr>
            <a:r>
              <a:rPr lang="de-DE" altLang="de-DE" sz="1800" dirty="0"/>
              <a:t>(evtl. Mittlerer Bildungsabschluss / </a:t>
            </a:r>
            <a:r>
              <a:rPr lang="de-DE" altLang="de-DE" sz="1800" dirty="0" err="1"/>
              <a:t>QuaBi</a:t>
            </a:r>
            <a:r>
              <a:rPr lang="de-DE" altLang="de-DE" sz="1800" dirty="0"/>
              <a:t>)</a:t>
            </a:r>
          </a:p>
        </p:txBody>
      </p:sp>
      <p:sp>
        <p:nvSpPr>
          <p:cNvPr id="22544" name="Line 2065"/>
          <p:cNvSpPr>
            <a:spLocks noChangeShapeType="1"/>
          </p:cNvSpPr>
          <p:nvPr/>
        </p:nvSpPr>
        <p:spPr bwMode="auto">
          <a:xfrm flipV="1">
            <a:off x="1827212" y="3552825"/>
            <a:ext cx="0" cy="62230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2545" name="Line 2066"/>
          <p:cNvSpPr>
            <a:spLocks noChangeShapeType="1"/>
          </p:cNvSpPr>
          <p:nvPr/>
        </p:nvSpPr>
        <p:spPr bwMode="auto">
          <a:xfrm flipH="1" flipV="1">
            <a:off x="5486400" y="3551236"/>
            <a:ext cx="0" cy="612775"/>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2548" name="Text Box 2070"/>
          <p:cNvSpPr txBox="1">
            <a:spLocks noChangeArrowheads="1"/>
          </p:cNvSpPr>
          <p:nvPr/>
        </p:nvSpPr>
        <p:spPr bwMode="auto">
          <a:xfrm>
            <a:off x="304800" y="5314950"/>
            <a:ext cx="7688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2400"/>
              <a:t>… und legt den Grundstein für </a:t>
            </a:r>
            <a:br>
              <a:rPr lang="de-DE" altLang="de-DE" sz="2400"/>
            </a:br>
            <a:r>
              <a:rPr lang="de-DE" altLang="de-DE" sz="2400"/>
              <a:t>lebenslanges Lernen und Weiterbildung</a:t>
            </a:r>
          </a:p>
        </p:txBody>
      </p:sp>
      <p:pic>
        <p:nvPicPr>
          <p:cNvPr id="22549" name="Picture 2071" descr="MCj033410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850" y="1814512"/>
            <a:ext cx="8032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072" descr="MCj033413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962" y="1843087"/>
            <a:ext cx="7223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073" descr="MCj033421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087" y="1814512"/>
            <a:ext cx="5381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075" descr="MCj033413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512" y="1804987"/>
            <a:ext cx="1025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076" descr="MCj0334030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4800" y="1828800"/>
            <a:ext cx="5603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4" name="AutoShape 2077"/>
          <p:cNvSpPr>
            <a:spLocks noChangeArrowheads="1"/>
          </p:cNvSpPr>
          <p:nvPr/>
        </p:nvSpPr>
        <p:spPr bwMode="auto">
          <a:xfrm flipH="1">
            <a:off x="7629525" y="2100000"/>
            <a:ext cx="1057275" cy="4212000"/>
          </a:xfrm>
          <a:prstGeom prst="curvedRightArrow">
            <a:avLst>
              <a:gd name="adj1" fmla="val 26347"/>
              <a:gd name="adj2" fmla="val 120882"/>
              <a:gd name="adj3" fmla="val 44245"/>
            </a:avLst>
          </a:prstGeom>
          <a:gradFill rotWithShape="1">
            <a:gsLst>
              <a:gs pos="0">
                <a:srgbClr val="990033"/>
              </a:gs>
              <a:gs pos="100000">
                <a:schemeClr val="accent1"/>
              </a:gs>
            </a:gsLst>
            <a:lin ang="5400000" scaled="1"/>
          </a:gra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pic>
        <p:nvPicPr>
          <p:cNvPr id="22555" name="Picture 2079" descr="MCj0334076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75" y="1782762"/>
            <a:ext cx="7207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p:txBody>
          <a:bodyPr/>
          <a:lstStyle/>
          <a:p>
            <a:r>
              <a:rPr lang="de-DE" dirty="0"/>
              <a:t>Hans-</a:t>
            </a:r>
            <a:r>
              <a:rPr lang="de-DE" dirty="0" err="1"/>
              <a:t>Adlhoch</a:t>
            </a:r>
            <a:r>
              <a:rPr lang="de-DE" dirty="0"/>
              <a:t>-Schule</a:t>
            </a:r>
          </a:p>
        </p:txBody>
      </p:sp>
      <p:sp>
        <p:nvSpPr>
          <p:cNvPr id="22531" name="Titel"/>
          <p:cNvSpPr txBox="1">
            <a:spLocks noChangeArrowheads="1"/>
          </p:cNvSpPr>
          <p:nvPr/>
        </p:nvSpPr>
        <p:spPr bwMode="auto">
          <a:xfrm>
            <a:off x="4622801" y="-25176"/>
            <a:ext cx="3019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de-DE" altLang="de-DE" sz="1400">
              <a:solidFill>
                <a:srgbClr val="4D54DF"/>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p:cNvSpPr txBox="1">
            <a:spLocks noChangeArrowheads="1"/>
          </p:cNvSpPr>
          <p:nvPr/>
        </p:nvSpPr>
        <p:spPr bwMode="auto">
          <a:xfrm>
            <a:off x="4613275" y="404813"/>
            <a:ext cx="3019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de-DE" altLang="de-DE" sz="1400">
              <a:solidFill>
                <a:srgbClr val="4D54DF"/>
              </a:solidFill>
            </a:endParaRPr>
          </a:p>
        </p:txBody>
      </p:sp>
      <p:sp>
        <p:nvSpPr>
          <p:cNvPr id="3" name="Titel 2"/>
          <p:cNvSpPr>
            <a:spLocks noGrp="1"/>
          </p:cNvSpPr>
          <p:nvPr>
            <p:ph type="title"/>
          </p:nvPr>
        </p:nvSpPr>
        <p:spPr/>
        <p:txBody>
          <a:bodyPr/>
          <a:lstStyle/>
          <a:p>
            <a:r>
              <a:rPr lang="de-DE" dirty="0"/>
              <a:t>Hans-</a:t>
            </a:r>
            <a:r>
              <a:rPr lang="de-DE" dirty="0" err="1"/>
              <a:t>Adlhoch</a:t>
            </a:r>
            <a:r>
              <a:rPr lang="de-DE" dirty="0"/>
              <a:t>-Schule</a:t>
            </a:r>
          </a:p>
        </p:txBody>
      </p:sp>
      <p:graphicFrame>
        <p:nvGraphicFramePr>
          <p:cNvPr id="25689" name="Group 89"/>
          <p:cNvGraphicFramePr>
            <a:graphicFrameLocks noGrp="1"/>
          </p:cNvGraphicFramePr>
          <p:nvPr>
            <p:extLst>
              <p:ext uri="{D42A27DB-BD31-4B8C-83A1-F6EECF244321}">
                <p14:modId xmlns:p14="http://schemas.microsoft.com/office/powerpoint/2010/main" val="267312552"/>
              </p:ext>
            </p:extLst>
          </p:nvPr>
        </p:nvGraphicFramePr>
        <p:xfrm>
          <a:off x="301625" y="5794375"/>
          <a:ext cx="8461375" cy="701675"/>
        </p:xfrm>
        <a:graphic>
          <a:graphicData uri="http://schemas.openxmlformats.org/drawingml/2006/table">
            <a:tbl>
              <a:tblPr/>
              <a:tblGrid>
                <a:gridCol w="2820988">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20987">
                  <a:extLst>
                    <a:ext uri="{9D8B030D-6E8A-4147-A177-3AD203B41FA5}">
                      <a16:colId xmlns:a16="http://schemas.microsoft.com/office/drawing/2014/main" val="20002"/>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bg1"/>
                          </a:solidFill>
                          <a:effectLst/>
                          <a:latin typeface="Arial" charset="0"/>
                        </a:rPr>
                        <a:t>Erfolgreicher Abschluss</a:t>
                      </a:r>
                    </a:p>
                  </a:txBody>
                  <a:tcPr marT="45761" marB="457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0D4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bg1"/>
                          </a:solidFill>
                          <a:effectLst/>
                          <a:latin typeface="Arial" charset="0"/>
                        </a:rPr>
                        <a:t>Qualifizierender Abschluss </a:t>
                      </a:r>
                    </a:p>
                  </a:txBody>
                  <a:tcPr marT="45761" marB="45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0D4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bg1"/>
                          </a:solidFill>
                          <a:effectLst/>
                          <a:latin typeface="Arial" charset="0"/>
                        </a:rPr>
                        <a:t>Mittlerer Schulabschluss</a:t>
                      </a:r>
                    </a:p>
                  </a:txBody>
                  <a:tcPr marT="45761" marB="457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0D4E"/>
                    </a:solidFill>
                  </a:tcPr>
                </a:tc>
                <a:extLst>
                  <a:ext uri="{0D108BD9-81ED-4DB2-BD59-A6C34878D82A}">
                    <a16:rowId xmlns:a16="http://schemas.microsoft.com/office/drawing/2014/main" val="10000"/>
                  </a:ext>
                </a:extLst>
              </a:tr>
            </a:tbl>
          </a:graphicData>
        </a:graphic>
      </p:graphicFrame>
      <p:sp>
        <p:nvSpPr>
          <p:cNvPr id="24590" name="Rectangle 45"/>
          <p:cNvSpPr>
            <a:spLocks noChangeArrowheads="1"/>
          </p:cNvSpPr>
          <p:nvPr/>
        </p:nvSpPr>
        <p:spPr bwMode="auto">
          <a:xfrm>
            <a:off x="1112838" y="4614862"/>
            <a:ext cx="4608512" cy="576263"/>
          </a:xfrm>
          <a:prstGeom prst="rect">
            <a:avLst/>
          </a:prstGeom>
          <a:solidFill>
            <a:schemeClr val="accent1"/>
          </a:solidFill>
          <a:ln w="2857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a:t>Duale Ausbildung in Berufsschule / Betrieb</a:t>
            </a:r>
          </a:p>
          <a:p>
            <a:pPr algn="ctr" eaLnBrk="1" hangingPunct="1">
              <a:spcBef>
                <a:spcPct val="0"/>
              </a:spcBef>
              <a:buFontTx/>
              <a:buNone/>
            </a:pPr>
            <a:r>
              <a:rPr lang="de-DE" altLang="de-DE" sz="1400"/>
              <a:t>(evtl. Mittlerer Bildungsabschluss / QuaBi)</a:t>
            </a:r>
          </a:p>
        </p:txBody>
      </p:sp>
      <p:sp>
        <p:nvSpPr>
          <p:cNvPr id="24591" name="Rectangle 47"/>
          <p:cNvSpPr>
            <a:spLocks noChangeArrowheads="1"/>
          </p:cNvSpPr>
          <p:nvPr/>
        </p:nvSpPr>
        <p:spPr bwMode="auto">
          <a:xfrm>
            <a:off x="3489325" y="3346450"/>
            <a:ext cx="2484438" cy="576262"/>
          </a:xfrm>
          <a:prstGeom prst="rect">
            <a:avLst/>
          </a:prstGeom>
          <a:solidFill>
            <a:srgbClr val="7DFFDD"/>
          </a:solidFill>
          <a:ln w="2857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a:t>Fachschule / Fachakademie</a:t>
            </a:r>
          </a:p>
          <a:p>
            <a:pPr algn="ctr" eaLnBrk="1" hangingPunct="1">
              <a:spcBef>
                <a:spcPct val="0"/>
              </a:spcBef>
              <a:buFontTx/>
              <a:buNone/>
            </a:pPr>
            <a:r>
              <a:rPr lang="de-DE" altLang="de-DE" sz="1400"/>
              <a:t>(Meister /Techniker)</a:t>
            </a:r>
          </a:p>
        </p:txBody>
      </p:sp>
      <p:sp>
        <p:nvSpPr>
          <p:cNvPr id="24592" name="Rectangle 48"/>
          <p:cNvSpPr>
            <a:spLocks noChangeArrowheads="1"/>
          </p:cNvSpPr>
          <p:nvPr/>
        </p:nvSpPr>
        <p:spPr bwMode="auto">
          <a:xfrm>
            <a:off x="4352925" y="1883919"/>
            <a:ext cx="3756025" cy="576262"/>
          </a:xfrm>
          <a:prstGeom prst="rect">
            <a:avLst/>
          </a:prstGeom>
          <a:solidFill>
            <a:srgbClr val="FFCCCC"/>
          </a:solidFill>
          <a:ln w="2857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dirty="0"/>
              <a:t>(Fach-)Hochschule</a:t>
            </a:r>
          </a:p>
        </p:txBody>
      </p:sp>
      <p:sp>
        <p:nvSpPr>
          <p:cNvPr id="24593" name="Rectangle 49"/>
          <p:cNvSpPr>
            <a:spLocks noChangeArrowheads="1"/>
          </p:cNvSpPr>
          <p:nvPr/>
        </p:nvSpPr>
        <p:spPr bwMode="auto">
          <a:xfrm>
            <a:off x="1400175" y="1905000"/>
            <a:ext cx="1728788" cy="576262"/>
          </a:xfrm>
          <a:prstGeom prst="rect">
            <a:avLst/>
          </a:prstGeom>
          <a:solidFill>
            <a:srgbClr val="FF99FF"/>
          </a:solidFill>
          <a:ln w="2857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a:t>Universität</a:t>
            </a:r>
          </a:p>
        </p:txBody>
      </p:sp>
      <p:sp>
        <p:nvSpPr>
          <p:cNvPr id="24594" name="Line 50"/>
          <p:cNvSpPr>
            <a:spLocks noChangeShapeType="1"/>
          </p:cNvSpPr>
          <p:nvPr/>
        </p:nvSpPr>
        <p:spPr bwMode="auto">
          <a:xfrm flipV="1">
            <a:off x="2049463" y="5183187"/>
            <a:ext cx="0" cy="62230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595" name="Line 51"/>
          <p:cNvSpPr>
            <a:spLocks noChangeShapeType="1"/>
          </p:cNvSpPr>
          <p:nvPr/>
        </p:nvSpPr>
        <p:spPr bwMode="auto">
          <a:xfrm flipH="1" flipV="1">
            <a:off x="4324350" y="5181600"/>
            <a:ext cx="0" cy="612775"/>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596" name="Line 52"/>
          <p:cNvSpPr>
            <a:spLocks noChangeShapeType="1"/>
          </p:cNvSpPr>
          <p:nvPr/>
        </p:nvSpPr>
        <p:spPr bwMode="auto">
          <a:xfrm flipH="1" flipV="1">
            <a:off x="5721350" y="5183187"/>
            <a:ext cx="946150" cy="611188"/>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597" name="Line 53"/>
          <p:cNvSpPr>
            <a:spLocks noChangeShapeType="1"/>
          </p:cNvSpPr>
          <p:nvPr/>
        </p:nvSpPr>
        <p:spPr bwMode="auto">
          <a:xfrm flipV="1">
            <a:off x="7305675" y="3922712"/>
            <a:ext cx="0" cy="1871663"/>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598" name="Line 54"/>
          <p:cNvSpPr>
            <a:spLocks noChangeShapeType="1"/>
          </p:cNvSpPr>
          <p:nvPr/>
        </p:nvSpPr>
        <p:spPr bwMode="auto">
          <a:xfrm flipH="1" flipV="1">
            <a:off x="2373313" y="3892550"/>
            <a:ext cx="0" cy="727075"/>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599" name="Line 56"/>
          <p:cNvSpPr>
            <a:spLocks noChangeShapeType="1"/>
          </p:cNvSpPr>
          <p:nvPr/>
        </p:nvSpPr>
        <p:spPr bwMode="auto">
          <a:xfrm flipV="1">
            <a:off x="4749800" y="3922712"/>
            <a:ext cx="0" cy="67310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601" name="Line 55"/>
          <p:cNvSpPr>
            <a:spLocks noChangeShapeType="1"/>
          </p:cNvSpPr>
          <p:nvPr/>
        </p:nvSpPr>
        <p:spPr bwMode="auto">
          <a:xfrm flipV="1">
            <a:off x="5195888" y="2554287"/>
            <a:ext cx="1587" cy="798513"/>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602" name="Line 59"/>
          <p:cNvSpPr>
            <a:spLocks noChangeShapeType="1"/>
          </p:cNvSpPr>
          <p:nvPr/>
        </p:nvSpPr>
        <p:spPr bwMode="auto">
          <a:xfrm flipV="1">
            <a:off x="1831975" y="2482850"/>
            <a:ext cx="0" cy="820737"/>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603" name="Line 60"/>
          <p:cNvSpPr>
            <a:spLocks noChangeShapeType="1"/>
          </p:cNvSpPr>
          <p:nvPr/>
        </p:nvSpPr>
        <p:spPr bwMode="auto">
          <a:xfrm flipV="1">
            <a:off x="2444750" y="2547937"/>
            <a:ext cx="1908175" cy="1050925"/>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graphicFrame>
        <p:nvGraphicFramePr>
          <p:cNvPr id="25675" name="Group 75"/>
          <p:cNvGraphicFramePr>
            <a:graphicFrameLocks noGrp="1"/>
          </p:cNvGraphicFramePr>
          <p:nvPr>
            <p:extLst>
              <p:ext uri="{D42A27DB-BD31-4B8C-83A1-F6EECF244321}">
                <p14:modId xmlns:p14="http://schemas.microsoft.com/office/powerpoint/2010/main" val="3722411044"/>
              </p:ext>
            </p:extLst>
          </p:nvPr>
        </p:nvGraphicFramePr>
        <p:xfrm>
          <a:off x="715963" y="3295650"/>
          <a:ext cx="2462212" cy="609600"/>
        </p:xfrm>
        <a:graphic>
          <a:graphicData uri="http://schemas.openxmlformats.org/drawingml/2006/table">
            <a:tbl>
              <a:tblPr/>
              <a:tblGrid>
                <a:gridCol w="1639887">
                  <a:extLst>
                    <a:ext uri="{9D8B030D-6E8A-4147-A177-3AD203B41FA5}">
                      <a16:colId xmlns:a16="http://schemas.microsoft.com/office/drawing/2014/main" val="20000"/>
                    </a:ext>
                  </a:extLst>
                </a:gridCol>
                <a:gridCol w="822325">
                  <a:extLst>
                    <a:ext uri="{9D8B030D-6E8A-4147-A177-3AD203B41FA5}">
                      <a16:colId xmlns:a16="http://schemas.microsoft.com/office/drawing/2014/main" val="20001"/>
                    </a:ext>
                  </a:extLst>
                </a:gridCol>
              </a:tblGrid>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1" u="none" strike="noStrike" cap="none" normalizeH="0" baseline="0">
                          <a:ln>
                            <a:noFill/>
                          </a:ln>
                          <a:solidFill>
                            <a:schemeClr val="tx1"/>
                          </a:solidFill>
                          <a:effectLst/>
                          <a:latin typeface="Arial" charset="0"/>
                        </a:rPr>
                        <a:t>13. Klasse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F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3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a:ln>
                            <a:noFill/>
                          </a:ln>
                          <a:solidFill>
                            <a:schemeClr val="tx1"/>
                          </a:solidFill>
                          <a:effectLst/>
                          <a:latin typeface="Arial" charset="0"/>
                        </a:rPr>
                        <a:t>Berufsoberschule BOS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DFFDD"/>
                    </a:solidFill>
                  </a:tcPr>
                </a:tc>
                <a:tc hMerge="1">
                  <a:txBody>
                    <a:bodyPr/>
                    <a:lstStyle/>
                    <a:p>
                      <a:endParaRPr lang="de-DE"/>
                    </a:p>
                  </a:txBody>
                  <a:tcPr/>
                </a:tc>
                <a:extLst>
                  <a:ext uri="{0D108BD9-81ED-4DB2-BD59-A6C34878D82A}">
                    <a16:rowId xmlns:a16="http://schemas.microsoft.com/office/drawing/2014/main" val="10001"/>
                  </a:ext>
                </a:extLst>
              </a:tr>
            </a:tbl>
          </a:graphicData>
        </a:graphic>
      </p:graphicFrame>
      <p:sp>
        <p:nvSpPr>
          <p:cNvPr id="24615" name="Line 91"/>
          <p:cNvSpPr>
            <a:spLocks noChangeShapeType="1"/>
          </p:cNvSpPr>
          <p:nvPr/>
        </p:nvSpPr>
        <p:spPr bwMode="auto">
          <a:xfrm flipH="1" flipV="1">
            <a:off x="3165475" y="2482850"/>
            <a:ext cx="3167063" cy="863600"/>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graphicFrame>
        <p:nvGraphicFramePr>
          <p:cNvPr id="25746" name="Group 146"/>
          <p:cNvGraphicFramePr>
            <a:graphicFrameLocks noGrp="1"/>
          </p:cNvGraphicFramePr>
          <p:nvPr>
            <p:extLst>
              <p:ext uri="{D42A27DB-BD31-4B8C-83A1-F6EECF244321}">
                <p14:modId xmlns:p14="http://schemas.microsoft.com/office/powerpoint/2010/main" val="1266836972"/>
              </p:ext>
            </p:extLst>
          </p:nvPr>
        </p:nvGraphicFramePr>
        <p:xfrm>
          <a:off x="6289675" y="3324225"/>
          <a:ext cx="2222500" cy="609600"/>
        </p:xfrm>
        <a:graphic>
          <a:graphicData uri="http://schemas.openxmlformats.org/drawingml/2006/table">
            <a:tbl>
              <a:tblPr/>
              <a:tblGrid>
                <a:gridCol w="147955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tblGrid>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0" i="1" u="none" strike="noStrike" cap="none" normalizeH="0" baseline="0">
                          <a:ln>
                            <a:noFill/>
                          </a:ln>
                          <a:solidFill>
                            <a:schemeClr val="tx1"/>
                          </a:solidFill>
                          <a:effectLst/>
                          <a:latin typeface="Arial" charset="0"/>
                        </a:rPr>
                        <a:t>13. Klasse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F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1"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3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rPr>
                        <a:t>Fachoberschule FOS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DFFDD"/>
                    </a:solidFill>
                  </a:tcPr>
                </a:tc>
                <a:tc hMerge="1">
                  <a:txBody>
                    <a:bodyPr/>
                    <a:lstStyle/>
                    <a:p>
                      <a:endParaRPr lang="de-DE"/>
                    </a:p>
                  </a:txBody>
                  <a:tcPr/>
                </a:tc>
                <a:extLst>
                  <a:ext uri="{0D108BD9-81ED-4DB2-BD59-A6C34878D82A}">
                    <a16:rowId xmlns:a16="http://schemas.microsoft.com/office/drawing/2014/main" val="10001"/>
                  </a:ext>
                </a:extLst>
              </a:tr>
            </a:tbl>
          </a:graphicData>
        </a:graphic>
      </p:graphicFrame>
      <p:sp>
        <p:nvSpPr>
          <p:cNvPr id="24627" name="Line 57"/>
          <p:cNvSpPr>
            <a:spLocks noChangeShapeType="1"/>
          </p:cNvSpPr>
          <p:nvPr/>
        </p:nvSpPr>
        <p:spPr bwMode="auto">
          <a:xfrm flipH="1" flipV="1">
            <a:off x="7983538" y="2547937"/>
            <a:ext cx="3175" cy="1076325"/>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sp>
        <p:nvSpPr>
          <p:cNvPr id="24628" name="Rectangle 159"/>
          <p:cNvSpPr>
            <a:spLocks noChangeArrowheads="1"/>
          </p:cNvSpPr>
          <p:nvPr/>
        </p:nvSpPr>
        <p:spPr bwMode="auto">
          <a:xfrm>
            <a:off x="715963" y="3903662"/>
            <a:ext cx="1144587" cy="287338"/>
          </a:xfrm>
          <a:prstGeom prst="rect">
            <a:avLst/>
          </a:prstGeom>
          <a:solidFill>
            <a:srgbClr val="7DFFDD"/>
          </a:solidFill>
          <a:ln w="2857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a:t>Vorklasse</a:t>
            </a:r>
          </a:p>
        </p:txBody>
      </p:sp>
      <p:sp>
        <p:nvSpPr>
          <p:cNvPr id="24629" name="Line 160"/>
          <p:cNvSpPr>
            <a:spLocks noChangeShapeType="1"/>
          </p:cNvSpPr>
          <p:nvPr/>
        </p:nvSpPr>
        <p:spPr bwMode="auto">
          <a:xfrm flipV="1">
            <a:off x="1470025" y="4187825"/>
            <a:ext cx="9525" cy="414337"/>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de-DE"/>
          </a:p>
        </p:txBody>
      </p:sp>
      <p:cxnSp>
        <p:nvCxnSpPr>
          <p:cNvPr id="4" name="Gerade Verbindung mit Pfeil 3"/>
          <p:cNvCxnSpPr/>
          <p:nvPr/>
        </p:nvCxnSpPr>
        <p:spPr>
          <a:xfrm rot="60000" flipV="1">
            <a:off x="3124364" y="2215729"/>
            <a:ext cx="1224000" cy="29418"/>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Hans-</a:t>
            </a:r>
            <a:r>
              <a:rPr lang="de-DE" dirty="0" err="1"/>
              <a:t>Adlhoch</a:t>
            </a:r>
            <a:r>
              <a:rPr lang="de-DE" dirty="0"/>
              <a:t>-Schule</a:t>
            </a:r>
          </a:p>
        </p:txBody>
      </p:sp>
      <p:sp>
        <p:nvSpPr>
          <p:cNvPr id="3" name="SmartArt-Platzhalter 2"/>
          <p:cNvSpPr>
            <a:spLocks noGrp="1"/>
          </p:cNvSpPr>
          <p:nvPr>
            <p:ph type="dgm" idx="1"/>
          </p:nvPr>
        </p:nvSpPr>
        <p:spPr>
          <a:xfrm>
            <a:off x="555644" y="1574408"/>
            <a:ext cx="8229600" cy="4525963"/>
          </a:xfrm>
        </p:spPr>
      </p:sp>
      <p:sp>
        <p:nvSpPr>
          <p:cNvPr id="4" name="Freihandform 3"/>
          <p:cNvSpPr/>
          <p:nvPr/>
        </p:nvSpPr>
        <p:spPr>
          <a:xfrm>
            <a:off x="2404582" y="1777515"/>
            <a:ext cx="2059874" cy="1235924"/>
          </a:xfrm>
          <a:custGeom>
            <a:avLst/>
            <a:gdLst>
              <a:gd name="connsiteX0" fmla="*/ 0 w 2059874"/>
              <a:gd name="connsiteY0" fmla="*/ 0 h 1235924"/>
              <a:gd name="connsiteX1" fmla="*/ 2059874 w 2059874"/>
              <a:gd name="connsiteY1" fmla="*/ 0 h 1235924"/>
              <a:gd name="connsiteX2" fmla="*/ 2059874 w 2059874"/>
              <a:gd name="connsiteY2" fmla="*/ 1235924 h 1235924"/>
              <a:gd name="connsiteX3" fmla="*/ 0 w 2059874"/>
              <a:gd name="connsiteY3" fmla="*/ 1235924 h 1235924"/>
              <a:gd name="connsiteX4" fmla="*/ 0 w 2059874"/>
              <a:gd name="connsiteY4" fmla="*/ 0 h 12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74" h="1235924">
                <a:moveTo>
                  <a:pt x="0" y="0"/>
                </a:moveTo>
                <a:lnTo>
                  <a:pt x="2059874" y="0"/>
                </a:lnTo>
                <a:lnTo>
                  <a:pt x="2059874" y="1235924"/>
                </a:lnTo>
                <a:lnTo>
                  <a:pt x="0" y="1235924"/>
                </a:lnTo>
                <a:lnTo>
                  <a:pt x="0" y="0"/>
                </a:lnTo>
                <a:close/>
              </a:path>
            </a:pathLst>
          </a:cu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Aft>
                <a:spcPct val="35000"/>
              </a:spcAft>
            </a:pPr>
            <a:endParaRPr lang="de-DE" sz="1500" dirty="0"/>
          </a:p>
          <a:p>
            <a:pPr lvl="0" algn="ctr" defTabSz="666750">
              <a:lnSpc>
                <a:spcPct val="90000"/>
              </a:lnSpc>
              <a:spcAft>
                <a:spcPct val="35000"/>
              </a:spcAft>
            </a:pPr>
            <a:r>
              <a:rPr lang="de-DE" sz="1500" dirty="0" err="1"/>
              <a:t>Arbeitgemeinschaften</a:t>
            </a:r>
            <a:endParaRPr lang="de-DE" sz="1500" dirty="0"/>
          </a:p>
          <a:p>
            <a:pPr lvl="0" algn="ctr" defTabSz="666750">
              <a:lnSpc>
                <a:spcPct val="90000"/>
              </a:lnSpc>
              <a:spcAft>
                <a:spcPct val="35000"/>
              </a:spcAft>
            </a:pPr>
            <a:r>
              <a:rPr lang="de-DE" sz="1500" dirty="0"/>
              <a:t>Differenzierter</a:t>
            </a:r>
          </a:p>
          <a:p>
            <a:pPr lvl="0" algn="ctr" defTabSz="666750">
              <a:lnSpc>
                <a:spcPct val="90000"/>
              </a:lnSpc>
              <a:spcAft>
                <a:spcPct val="35000"/>
              </a:spcAft>
            </a:pPr>
            <a:r>
              <a:rPr lang="de-DE" sz="1500" dirty="0"/>
              <a:t>Sportunterricht</a:t>
            </a:r>
          </a:p>
          <a:p>
            <a:pPr lvl="0" algn="ctr" defTabSz="666750">
              <a:lnSpc>
                <a:spcPct val="90000"/>
              </a:lnSpc>
              <a:spcBef>
                <a:spcPct val="0"/>
              </a:spcBef>
              <a:spcAft>
                <a:spcPct val="35000"/>
              </a:spcAft>
            </a:pPr>
            <a:endParaRPr lang="de-DE" sz="1500" kern="1200" dirty="0"/>
          </a:p>
        </p:txBody>
      </p:sp>
      <p:sp>
        <p:nvSpPr>
          <p:cNvPr id="5" name="Freihandform 4"/>
          <p:cNvSpPr/>
          <p:nvPr/>
        </p:nvSpPr>
        <p:spPr>
          <a:xfrm>
            <a:off x="4670444" y="1777515"/>
            <a:ext cx="2059874" cy="1235924"/>
          </a:xfrm>
          <a:custGeom>
            <a:avLst/>
            <a:gdLst>
              <a:gd name="connsiteX0" fmla="*/ 0 w 2059874"/>
              <a:gd name="connsiteY0" fmla="*/ 0 h 1235924"/>
              <a:gd name="connsiteX1" fmla="*/ 2059874 w 2059874"/>
              <a:gd name="connsiteY1" fmla="*/ 0 h 1235924"/>
              <a:gd name="connsiteX2" fmla="*/ 2059874 w 2059874"/>
              <a:gd name="connsiteY2" fmla="*/ 1235924 h 1235924"/>
              <a:gd name="connsiteX3" fmla="*/ 0 w 2059874"/>
              <a:gd name="connsiteY3" fmla="*/ 1235924 h 1235924"/>
              <a:gd name="connsiteX4" fmla="*/ 0 w 2059874"/>
              <a:gd name="connsiteY4" fmla="*/ 0 h 12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74" h="1235924">
                <a:moveTo>
                  <a:pt x="0" y="0"/>
                </a:moveTo>
                <a:lnTo>
                  <a:pt x="2059874" y="0"/>
                </a:lnTo>
                <a:lnTo>
                  <a:pt x="2059874" y="1235924"/>
                </a:lnTo>
                <a:lnTo>
                  <a:pt x="0" y="1235924"/>
                </a:lnTo>
                <a:lnTo>
                  <a:pt x="0" y="0"/>
                </a:lnTo>
                <a:close/>
              </a:path>
            </a:pathLst>
          </a:cu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endParaRPr lang="de-DE" sz="1500" dirty="0"/>
          </a:p>
          <a:p>
            <a:pPr algn="ctr" defTabSz="666750">
              <a:lnSpc>
                <a:spcPct val="90000"/>
              </a:lnSpc>
              <a:spcAft>
                <a:spcPct val="35000"/>
              </a:spcAft>
            </a:pPr>
            <a:r>
              <a:rPr lang="de-DE" sz="1500" dirty="0"/>
              <a:t>Offenes</a:t>
            </a:r>
          </a:p>
          <a:p>
            <a:pPr algn="ctr" defTabSz="666750">
              <a:lnSpc>
                <a:spcPct val="90000"/>
              </a:lnSpc>
              <a:spcAft>
                <a:spcPct val="35000"/>
              </a:spcAft>
            </a:pPr>
            <a:r>
              <a:rPr lang="de-DE" sz="1500" dirty="0"/>
              <a:t> Ganztages-</a:t>
            </a:r>
          </a:p>
          <a:p>
            <a:pPr algn="ctr" defTabSz="666750">
              <a:lnSpc>
                <a:spcPct val="90000"/>
              </a:lnSpc>
              <a:spcAft>
                <a:spcPct val="35000"/>
              </a:spcAft>
            </a:pPr>
            <a:r>
              <a:rPr lang="de-DE" sz="1500" dirty="0" err="1"/>
              <a:t>angebot</a:t>
            </a:r>
            <a:endParaRPr lang="de-DE" sz="1500" dirty="0"/>
          </a:p>
          <a:p>
            <a:pPr lvl="0" algn="ctr" defTabSz="666750">
              <a:lnSpc>
                <a:spcPct val="90000"/>
              </a:lnSpc>
              <a:spcBef>
                <a:spcPct val="0"/>
              </a:spcBef>
              <a:spcAft>
                <a:spcPct val="35000"/>
              </a:spcAft>
            </a:pPr>
            <a:endParaRPr lang="de-DE" sz="1500" kern="1200" dirty="0"/>
          </a:p>
        </p:txBody>
      </p:sp>
      <p:sp>
        <p:nvSpPr>
          <p:cNvPr id="6" name="Freihandform 5"/>
          <p:cNvSpPr/>
          <p:nvPr/>
        </p:nvSpPr>
        <p:spPr>
          <a:xfrm>
            <a:off x="2404582" y="3219428"/>
            <a:ext cx="2059874" cy="1235924"/>
          </a:xfrm>
          <a:custGeom>
            <a:avLst/>
            <a:gdLst>
              <a:gd name="connsiteX0" fmla="*/ 0 w 2059874"/>
              <a:gd name="connsiteY0" fmla="*/ 0 h 1235924"/>
              <a:gd name="connsiteX1" fmla="*/ 2059874 w 2059874"/>
              <a:gd name="connsiteY1" fmla="*/ 0 h 1235924"/>
              <a:gd name="connsiteX2" fmla="*/ 2059874 w 2059874"/>
              <a:gd name="connsiteY2" fmla="*/ 1235924 h 1235924"/>
              <a:gd name="connsiteX3" fmla="*/ 0 w 2059874"/>
              <a:gd name="connsiteY3" fmla="*/ 1235924 h 1235924"/>
              <a:gd name="connsiteX4" fmla="*/ 0 w 2059874"/>
              <a:gd name="connsiteY4" fmla="*/ 0 h 12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74" h="1235924">
                <a:moveTo>
                  <a:pt x="0" y="0"/>
                </a:moveTo>
                <a:lnTo>
                  <a:pt x="2059874" y="0"/>
                </a:lnTo>
                <a:lnTo>
                  <a:pt x="2059874" y="1235924"/>
                </a:lnTo>
                <a:lnTo>
                  <a:pt x="0" y="1235924"/>
                </a:lnTo>
                <a:lnTo>
                  <a:pt x="0" y="0"/>
                </a:lnTo>
                <a:close/>
              </a:path>
            </a:pathLst>
          </a:custGeom>
          <a:solidFill>
            <a:srgbClr val="FFC000"/>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Aft>
                <a:spcPct val="35000"/>
              </a:spcAft>
            </a:pPr>
            <a:r>
              <a:rPr lang="de-DE" sz="1500" dirty="0"/>
              <a:t>Schülerfirma</a:t>
            </a:r>
          </a:p>
          <a:p>
            <a:pPr lvl="0" algn="ctr" defTabSz="666750">
              <a:lnSpc>
                <a:spcPct val="90000"/>
              </a:lnSpc>
              <a:spcAft>
                <a:spcPct val="35000"/>
              </a:spcAft>
            </a:pPr>
            <a:r>
              <a:rPr lang="de-DE" sz="1500" dirty="0"/>
              <a:t>Berufsorientierung</a:t>
            </a:r>
          </a:p>
          <a:p>
            <a:pPr lvl="0" algn="ctr" defTabSz="666750">
              <a:lnSpc>
                <a:spcPct val="90000"/>
              </a:lnSpc>
              <a:spcAft>
                <a:spcPct val="35000"/>
              </a:spcAft>
            </a:pPr>
            <a:r>
              <a:rPr lang="de-DE" sz="1500" dirty="0"/>
              <a:t>Firmenpartnerschaft</a:t>
            </a:r>
          </a:p>
        </p:txBody>
      </p:sp>
      <p:sp>
        <p:nvSpPr>
          <p:cNvPr id="7" name="Freihandform 6"/>
          <p:cNvSpPr/>
          <p:nvPr/>
        </p:nvSpPr>
        <p:spPr>
          <a:xfrm>
            <a:off x="4670444" y="3219428"/>
            <a:ext cx="2059874" cy="1235924"/>
          </a:xfrm>
          <a:custGeom>
            <a:avLst/>
            <a:gdLst>
              <a:gd name="connsiteX0" fmla="*/ 0 w 2059874"/>
              <a:gd name="connsiteY0" fmla="*/ 0 h 1235924"/>
              <a:gd name="connsiteX1" fmla="*/ 2059874 w 2059874"/>
              <a:gd name="connsiteY1" fmla="*/ 0 h 1235924"/>
              <a:gd name="connsiteX2" fmla="*/ 2059874 w 2059874"/>
              <a:gd name="connsiteY2" fmla="*/ 1235924 h 1235924"/>
              <a:gd name="connsiteX3" fmla="*/ 0 w 2059874"/>
              <a:gd name="connsiteY3" fmla="*/ 1235924 h 1235924"/>
              <a:gd name="connsiteX4" fmla="*/ 0 w 2059874"/>
              <a:gd name="connsiteY4" fmla="*/ 0 h 12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74" h="1235924">
                <a:moveTo>
                  <a:pt x="0" y="0"/>
                </a:moveTo>
                <a:lnTo>
                  <a:pt x="2059874" y="0"/>
                </a:lnTo>
                <a:lnTo>
                  <a:pt x="2059874" y="1235924"/>
                </a:lnTo>
                <a:lnTo>
                  <a:pt x="0" y="1235924"/>
                </a:lnTo>
                <a:lnTo>
                  <a:pt x="0" y="0"/>
                </a:lnTo>
                <a:close/>
              </a:path>
            </a:pathLst>
          </a:custGeom>
          <a:solidFill>
            <a:srgbClr val="002060"/>
          </a:solidFill>
          <a:ln>
            <a:solidFill>
              <a:srgbClr val="002060"/>
            </a:solidFill>
          </a:ln>
        </p:spPr>
        <p:style>
          <a:lnRef idx="1">
            <a:schemeClr val="accent6"/>
          </a:lnRef>
          <a:fillRef idx="3">
            <a:schemeClr val="accent6"/>
          </a:fillRef>
          <a:effectRef idx="2">
            <a:schemeClr val="accent6"/>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de-DE" sz="1500" kern="1200" dirty="0"/>
          </a:p>
          <a:p>
            <a:pPr lvl="0" algn="ctr" defTabSz="666750">
              <a:lnSpc>
                <a:spcPct val="90000"/>
              </a:lnSpc>
              <a:spcBef>
                <a:spcPct val="0"/>
              </a:spcBef>
              <a:spcAft>
                <a:spcPct val="35000"/>
              </a:spcAft>
            </a:pPr>
            <a:endParaRPr lang="de-DE" sz="1500" dirty="0"/>
          </a:p>
          <a:p>
            <a:pPr lvl="0" algn="ctr" defTabSz="666750">
              <a:lnSpc>
                <a:spcPct val="90000"/>
              </a:lnSpc>
              <a:spcBef>
                <a:spcPct val="0"/>
              </a:spcBef>
              <a:spcAft>
                <a:spcPct val="35000"/>
              </a:spcAft>
            </a:pPr>
            <a:r>
              <a:rPr lang="de-DE" sz="1500" dirty="0"/>
              <a:t>Schule ohne Rassismus</a:t>
            </a:r>
          </a:p>
          <a:p>
            <a:pPr lvl="0" algn="ctr" defTabSz="666750">
              <a:lnSpc>
                <a:spcPct val="90000"/>
              </a:lnSpc>
              <a:spcBef>
                <a:spcPct val="0"/>
              </a:spcBef>
              <a:spcAft>
                <a:spcPct val="35000"/>
              </a:spcAft>
            </a:pPr>
            <a:r>
              <a:rPr lang="de-DE" sz="1500" dirty="0"/>
              <a:t>Schule mit Courage</a:t>
            </a:r>
          </a:p>
          <a:p>
            <a:pPr lvl="0" algn="ctr" defTabSz="666750">
              <a:lnSpc>
                <a:spcPct val="90000"/>
              </a:lnSpc>
              <a:spcBef>
                <a:spcPct val="0"/>
              </a:spcBef>
              <a:spcAft>
                <a:spcPct val="35000"/>
              </a:spcAft>
            </a:pPr>
            <a:r>
              <a:rPr lang="de-DE" sz="1500" kern="1200" dirty="0"/>
              <a:t>ZUKINA </a:t>
            </a:r>
          </a:p>
          <a:p>
            <a:pPr lvl="0" algn="ctr" defTabSz="666750">
              <a:lnSpc>
                <a:spcPct val="90000"/>
              </a:lnSpc>
              <a:spcBef>
                <a:spcPct val="0"/>
              </a:spcBef>
              <a:spcAft>
                <a:spcPct val="35000"/>
              </a:spcAft>
            </a:pPr>
            <a:r>
              <a:rPr lang="de-DE" sz="1500" dirty="0"/>
              <a:t>Denkmal Schule</a:t>
            </a:r>
          </a:p>
          <a:p>
            <a:pPr lvl="0" algn="ctr" defTabSz="666750">
              <a:lnSpc>
                <a:spcPct val="90000"/>
              </a:lnSpc>
              <a:spcBef>
                <a:spcPct val="0"/>
              </a:spcBef>
              <a:spcAft>
                <a:spcPct val="35000"/>
              </a:spcAft>
            </a:pPr>
            <a:endParaRPr lang="de-DE" sz="1500" kern="1200" dirty="0"/>
          </a:p>
          <a:p>
            <a:pPr lvl="0" algn="ctr" defTabSz="666750">
              <a:lnSpc>
                <a:spcPct val="90000"/>
              </a:lnSpc>
              <a:spcBef>
                <a:spcPct val="0"/>
              </a:spcBef>
              <a:spcAft>
                <a:spcPct val="35000"/>
              </a:spcAft>
            </a:pPr>
            <a:endParaRPr lang="de-DE" sz="1500" kern="1200" dirty="0"/>
          </a:p>
        </p:txBody>
      </p:sp>
      <p:sp>
        <p:nvSpPr>
          <p:cNvPr id="8" name="Freihandform 7"/>
          <p:cNvSpPr/>
          <p:nvPr/>
        </p:nvSpPr>
        <p:spPr>
          <a:xfrm>
            <a:off x="4686408" y="4580226"/>
            <a:ext cx="2059874" cy="1235924"/>
          </a:xfrm>
          <a:custGeom>
            <a:avLst/>
            <a:gdLst>
              <a:gd name="connsiteX0" fmla="*/ 0 w 2059874"/>
              <a:gd name="connsiteY0" fmla="*/ 0 h 1235924"/>
              <a:gd name="connsiteX1" fmla="*/ 2059874 w 2059874"/>
              <a:gd name="connsiteY1" fmla="*/ 0 h 1235924"/>
              <a:gd name="connsiteX2" fmla="*/ 2059874 w 2059874"/>
              <a:gd name="connsiteY2" fmla="*/ 1235924 h 1235924"/>
              <a:gd name="connsiteX3" fmla="*/ 0 w 2059874"/>
              <a:gd name="connsiteY3" fmla="*/ 1235924 h 1235924"/>
              <a:gd name="connsiteX4" fmla="*/ 0 w 2059874"/>
              <a:gd name="connsiteY4" fmla="*/ 0 h 12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74" h="1235924">
                <a:moveTo>
                  <a:pt x="0" y="0"/>
                </a:moveTo>
                <a:lnTo>
                  <a:pt x="2059874" y="0"/>
                </a:lnTo>
                <a:lnTo>
                  <a:pt x="2059874" y="1235924"/>
                </a:lnTo>
                <a:lnTo>
                  <a:pt x="0" y="1235924"/>
                </a:lnTo>
                <a:lnTo>
                  <a:pt x="0" y="0"/>
                </a:lnTo>
                <a:close/>
              </a:path>
            </a:pathLst>
          </a:custGeom>
          <a:ln>
            <a:solidFill>
              <a:srgbClr val="CC0099"/>
            </a:solidFill>
          </a:ln>
        </p:spPr>
        <p:style>
          <a:lnRef idx="2">
            <a:schemeClr val="lt1">
              <a:hueOff val="0"/>
              <a:satOff val="0"/>
              <a:lumOff val="0"/>
              <a:alphaOff val="0"/>
            </a:schemeClr>
          </a:lnRef>
          <a:fillRef idx="1">
            <a:schemeClr val="accent2">
              <a:hueOff val="-3768441"/>
              <a:satOff val="-5032"/>
              <a:lumOff val="2981"/>
              <a:alphaOff val="0"/>
            </a:schemeClr>
          </a:fillRef>
          <a:effectRef idx="0">
            <a:schemeClr val="accent2">
              <a:hueOff val="-3768441"/>
              <a:satOff val="-5032"/>
              <a:lumOff val="2981"/>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Aft>
                <a:spcPct val="35000"/>
              </a:spcAft>
            </a:pPr>
            <a:r>
              <a:rPr lang="de-DE" sz="1500" dirty="0"/>
              <a:t>Individuelle Förderung</a:t>
            </a:r>
          </a:p>
          <a:p>
            <a:pPr lvl="0" algn="ctr" defTabSz="666750">
              <a:lnSpc>
                <a:spcPct val="90000"/>
              </a:lnSpc>
              <a:spcAft>
                <a:spcPct val="35000"/>
              </a:spcAft>
            </a:pPr>
            <a:r>
              <a:rPr lang="de-DE" sz="1500" dirty="0"/>
              <a:t>Eigenverantwortung</a:t>
            </a:r>
          </a:p>
          <a:p>
            <a:pPr lvl="0" algn="ctr" defTabSz="666750">
              <a:lnSpc>
                <a:spcPct val="90000"/>
              </a:lnSpc>
              <a:spcAft>
                <a:spcPct val="35000"/>
              </a:spcAft>
            </a:pPr>
            <a:r>
              <a:rPr lang="de-DE" sz="1500" dirty="0"/>
              <a:t>Kompetenzorientierung</a:t>
            </a:r>
          </a:p>
        </p:txBody>
      </p:sp>
      <p:sp>
        <p:nvSpPr>
          <p:cNvPr id="9" name="Freihandform 8"/>
          <p:cNvSpPr/>
          <p:nvPr/>
        </p:nvSpPr>
        <p:spPr>
          <a:xfrm>
            <a:off x="2399308" y="4605946"/>
            <a:ext cx="2059874" cy="1235924"/>
          </a:xfrm>
          <a:custGeom>
            <a:avLst/>
            <a:gdLst>
              <a:gd name="connsiteX0" fmla="*/ 0 w 2059874"/>
              <a:gd name="connsiteY0" fmla="*/ 0 h 1235924"/>
              <a:gd name="connsiteX1" fmla="*/ 2059874 w 2059874"/>
              <a:gd name="connsiteY1" fmla="*/ 0 h 1235924"/>
              <a:gd name="connsiteX2" fmla="*/ 2059874 w 2059874"/>
              <a:gd name="connsiteY2" fmla="*/ 1235924 h 1235924"/>
              <a:gd name="connsiteX3" fmla="*/ 0 w 2059874"/>
              <a:gd name="connsiteY3" fmla="*/ 1235924 h 1235924"/>
              <a:gd name="connsiteX4" fmla="*/ 0 w 2059874"/>
              <a:gd name="connsiteY4" fmla="*/ 0 h 12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74" h="1235924">
                <a:moveTo>
                  <a:pt x="0" y="0"/>
                </a:moveTo>
                <a:lnTo>
                  <a:pt x="2059874" y="0"/>
                </a:lnTo>
                <a:lnTo>
                  <a:pt x="2059874" y="1235924"/>
                </a:lnTo>
                <a:lnTo>
                  <a:pt x="0" y="1235924"/>
                </a:lnTo>
                <a:lnTo>
                  <a:pt x="0" y="0"/>
                </a:lnTo>
                <a:close/>
              </a:path>
            </a:pathLst>
          </a:custGeom>
          <a:solidFill>
            <a:srgbClr val="92D050"/>
          </a:solidFill>
          <a:ln>
            <a:solidFill>
              <a:srgbClr val="92D050"/>
            </a:solidFill>
          </a:ln>
        </p:spPr>
        <p:style>
          <a:lnRef idx="1">
            <a:schemeClr val="accent4"/>
          </a:lnRef>
          <a:fillRef idx="3">
            <a:schemeClr val="accent4"/>
          </a:fillRef>
          <a:effectRef idx="2">
            <a:schemeClr val="accent4"/>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t>Jugendsozialarbeit</a:t>
            </a:r>
          </a:p>
          <a:p>
            <a:pPr lvl="0" algn="ctr" defTabSz="666750">
              <a:lnSpc>
                <a:spcPct val="90000"/>
              </a:lnSpc>
              <a:spcBef>
                <a:spcPct val="0"/>
              </a:spcBef>
              <a:spcAft>
                <a:spcPct val="35000"/>
              </a:spcAft>
            </a:pPr>
            <a:r>
              <a:rPr lang="de-DE" sz="1500" dirty="0"/>
              <a:t>Trainingsraumkonzept</a:t>
            </a:r>
            <a:endParaRPr lang="de-DE" sz="1500" kern="1200" dirty="0"/>
          </a:p>
        </p:txBody>
      </p:sp>
    </p:spTree>
    <p:extLst>
      <p:ext uri="{BB962C8B-B14F-4D97-AF65-F5344CB8AC3E}">
        <p14:creationId xmlns:p14="http://schemas.microsoft.com/office/powerpoint/2010/main" val="285380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bine\Documents\Meine empfangenen Dateien\WP_20151207_16_31_54_P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1647"/>
            <a:ext cx="9144000" cy="515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0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rriculum der Tiere"/>
          <p:cNvPicPr>
            <a:picLocks noGrp="1" noChangeAspect="1" noChangeArrowheads="1"/>
          </p:cNvPicPr>
          <p:nvPr>
            <p:ph type="dgm" idx="4294967295"/>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72898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1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Hans-</a:t>
            </a:r>
            <a:r>
              <a:rPr lang="de-DE" dirty="0" err="1"/>
              <a:t>Adlhoch</a:t>
            </a:r>
            <a:r>
              <a:rPr lang="de-DE" dirty="0"/>
              <a:t>-Schule</a:t>
            </a:r>
          </a:p>
        </p:txBody>
      </p:sp>
      <p:pic>
        <p:nvPicPr>
          <p:cNvPr id="4" name="Picture 6"/>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tretch>
            <a:fillRect/>
          </a:stretch>
        </p:blipFill>
        <p:spPr bwMode="auto">
          <a:xfrm>
            <a:off x="891247" y="1600200"/>
            <a:ext cx="736150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descr="MCj029259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9890">
            <a:off x="1558925" y="4386263"/>
            <a:ext cx="15668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92557"/>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286000" y="1859340"/>
            <a:ext cx="5334000" cy="4708981"/>
          </a:xfrm>
          <a:prstGeom prst="rect">
            <a:avLst/>
          </a:prstGeom>
        </p:spPr>
        <p:txBody>
          <a:bodyPr wrap="square">
            <a:spAutoFit/>
          </a:bodyPr>
          <a:lstStyle/>
          <a:p>
            <a:pPr algn="ctr">
              <a:buFont typeface="Wingdings" pitchFamily="2" charset="2"/>
              <a:buNone/>
              <a:defRPr/>
            </a:pPr>
            <a:r>
              <a:rPr lang="de-DE" sz="2400" dirty="0">
                <a:solidFill>
                  <a:schemeClr val="accent4"/>
                </a:solidFill>
                <a:hlinkClick r:id="rId5" action="ppaction://hlinkfile"/>
              </a:rPr>
              <a:t>Kein Abschluss ohne Anschluss</a:t>
            </a:r>
            <a:br>
              <a:rPr lang="de-DE" dirty="0">
                <a:solidFill>
                  <a:schemeClr val="accent4"/>
                </a:solidFill>
              </a:rPr>
            </a:br>
            <a:endParaRPr lang="de-DE" dirty="0">
              <a:solidFill>
                <a:schemeClr val="accent4"/>
              </a:solidFill>
            </a:endParaRPr>
          </a:p>
          <a:p>
            <a:pPr algn="ctr">
              <a:buFont typeface="Wingdings" pitchFamily="2" charset="2"/>
              <a:buNone/>
              <a:defRPr/>
            </a:pPr>
            <a:endParaRPr lang="de-DE" dirty="0">
              <a:latin typeface="Tahoma" pitchFamily="34" charset="0"/>
            </a:endParaRPr>
          </a:p>
          <a:p>
            <a:pPr algn="ctr">
              <a:buFontTx/>
              <a:buNone/>
              <a:defRPr/>
            </a:pPr>
            <a:r>
              <a:rPr lang="de-DE" sz="2400" dirty="0">
                <a:latin typeface="Tahoma" pitchFamily="34" charset="0"/>
              </a:rPr>
              <a:t>Das bayerische Schulsystem umfasst </a:t>
            </a:r>
          </a:p>
          <a:p>
            <a:pPr algn="ctr">
              <a:buFontTx/>
              <a:buNone/>
              <a:defRPr/>
            </a:pPr>
            <a:r>
              <a:rPr lang="de-DE" sz="2400" dirty="0">
                <a:solidFill>
                  <a:srgbClr val="FF0000"/>
                </a:solidFill>
                <a:latin typeface="Tahoma" pitchFamily="34" charset="0"/>
              </a:rPr>
              <a:t>13 Schularten</a:t>
            </a:r>
          </a:p>
          <a:p>
            <a:pPr algn="ctr">
              <a:buFontTx/>
              <a:buNone/>
              <a:defRPr/>
            </a:pPr>
            <a:endParaRPr lang="de-DE" sz="2400" dirty="0">
              <a:solidFill>
                <a:srgbClr val="FF0000"/>
              </a:solidFill>
              <a:latin typeface="Tahoma" pitchFamily="34" charset="0"/>
            </a:endParaRPr>
          </a:p>
          <a:p>
            <a:pPr algn="ctr">
              <a:buFontTx/>
              <a:buNone/>
              <a:defRPr/>
            </a:pPr>
            <a:r>
              <a:rPr lang="de-DE" sz="2400" b="1" i="1" dirty="0">
                <a:latin typeface="Tahoma" pitchFamily="34" charset="0"/>
              </a:rPr>
              <a:t>unterschiedliche </a:t>
            </a:r>
          </a:p>
          <a:p>
            <a:pPr algn="ctr" eaLnBrk="1" hangingPunct="1">
              <a:defRPr/>
            </a:pPr>
            <a:r>
              <a:rPr lang="de-DE" sz="2400" dirty="0"/>
              <a:t>Schwerpunkte</a:t>
            </a:r>
          </a:p>
          <a:p>
            <a:pPr algn="ctr" eaLnBrk="1" hangingPunct="1">
              <a:defRPr/>
            </a:pPr>
            <a:r>
              <a:rPr lang="de-DE" sz="2400" dirty="0"/>
              <a:t>Anforderungen</a:t>
            </a:r>
          </a:p>
          <a:p>
            <a:pPr algn="ctr" eaLnBrk="1" hangingPunct="1">
              <a:defRPr/>
            </a:pPr>
            <a:r>
              <a:rPr lang="de-DE" sz="2400" dirty="0"/>
              <a:t>Ziele</a:t>
            </a:r>
          </a:p>
          <a:p>
            <a:pPr algn="ctr" eaLnBrk="1" hangingPunct="1">
              <a:defRPr/>
            </a:pPr>
            <a:r>
              <a:rPr lang="de-DE" sz="2400" dirty="0"/>
              <a:t>Geschwindigkeiten</a:t>
            </a:r>
          </a:p>
          <a:p>
            <a:pPr algn="ctr" eaLnBrk="1" hangingPunct="1">
              <a:defRPr/>
            </a:pPr>
            <a:endParaRPr lang="de-DE" sz="2400" b="1" i="1" dirty="0">
              <a:latin typeface="Tahoma" pitchFamily="34" charset="0"/>
            </a:endParaRPr>
          </a:p>
          <a:p>
            <a:pPr algn="ctr" eaLnBrk="1" hangingPunct="1">
              <a:defRPr/>
            </a:pPr>
            <a:r>
              <a:rPr lang="de-DE" sz="2400" dirty="0">
                <a:solidFill>
                  <a:srgbClr val="002060"/>
                </a:solidFill>
                <a:latin typeface="Tahoma" pitchFamily="34" charset="0"/>
              </a:rPr>
              <a:t>www.meinbildungsweg.de</a:t>
            </a:r>
          </a:p>
        </p:txBody>
      </p:sp>
    </p:spTree>
    <p:extLst>
      <p:ext uri="{BB962C8B-B14F-4D97-AF65-F5344CB8AC3E}">
        <p14:creationId xmlns:p14="http://schemas.microsoft.com/office/powerpoint/2010/main" val="79020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0"/>
          </p:nvPr>
        </p:nvSpPr>
        <p:spPr>
          <a:xfrm>
            <a:off x="468313" y="5876925"/>
            <a:ext cx="8424167" cy="792163"/>
          </a:xfrm>
        </p:spPr>
        <p:txBody>
          <a:bodyPr/>
          <a:lstStyle/>
          <a:p>
            <a:pPr>
              <a:defRPr/>
            </a:pPr>
            <a:r>
              <a:rPr lang="de-DE" dirty="0"/>
              <a:t>Originalfassung: Staatliche Schulberatungsstelle München, Oktober 2016. Für inhaltliche Veränderungen kann keine Haftung übernommen werden.</a:t>
            </a:r>
          </a:p>
        </p:txBody>
      </p:sp>
      <p:sp>
        <p:nvSpPr>
          <p:cNvPr id="8196" name="Rectangle 2"/>
          <p:cNvSpPr>
            <a:spLocks noGrp="1" noChangeArrowheads="1"/>
          </p:cNvSpPr>
          <p:nvPr>
            <p:ph type="title"/>
          </p:nvPr>
        </p:nvSpPr>
        <p:spPr/>
        <p:txBody>
          <a:bodyPr>
            <a:normAutofit fontScale="90000"/>
          </a:bodyPr>
          <a:lstStyle/>
          <a:p>
            <a:pPr algn="ctr" eaLnBrk="1" hangingPunct="1"/>
            <a:r>
              <a:rPr lang="de-DE"/>
              <a:t>Das bayerische Schulsystem im Überblick</a:t>
            </a:r>
          </a:p>
        </p:txBody>
      </p:sp>
      <p:sp>
        <p:nvSpPr>
          <p:cNvPr id="8197" name="Rectangle 3"/>
          <p:cNvSpPr>
            <a:spLocks noGrp="1" noChangeArrowheads="1"/>
          </p:cNvSpPr>
          <p:nvPr>
            <p:ph type="body" sz="half" idx="1"/>
          </p:nvPr>
        </p:nvSpPr>
        <p:spPr>
          <a:xfrm>
            <a:off x="2430545" y="6525419"/>
            <a:ext cx="4076700" cy="287338"/>
          </a:xfrm>
        </p:spPr>
        <p:txBody>
          <a:bodyPr>
            <a:normAutofit fontScale="62500" lnSpcReduction="20000"/>
          </a:bodyPr>
          <a:lstStyle/>
          <a:p>
            <a:pPr marL="0" indent="0" algn="ctr" eaLnBrk="1" hangingPunct="1">
              <a:lnSpc>
                <a:spcPct val="80000"/>
              </a:lnSpc>
            </a:pPr>
            <a:r>
              <a:rPr lang="de-DE" sz="1200" dirty="0">
                <a:hlinkClick r:id="rId3"/>
              </a:rPr>
              <a:t>Quelle: www.meinbildungsweg.de</a:t>
            </a:r>
            <a:r>
              <a:rPr lang="de-DE" dirty="0">
                <a:hlinkClick r:id="rId3"/>
              </a:rPr>
              <a:t> </a:t>
            </a:r>
          </a:p>
        </p:txBody>
      </p:sp>
      <p:pic>
        <p:nvPicPr>
          <p:cNvPr id="8199" name="Picture 9" descr="schulsystem_bayern 0910"/>
          <p:cNvPicPr>
            <a:picLocks noGrp="1" noChangeAspect="1" noChangeArrowheads="1"/>
          </p:cNvPicPr>
          <p:nvPr>
            <p:ph sz="half" idx="2"/>
          </p:nvPr>
        </p:nvPicPr>
        <p:blipFill>
          <a:blip r:embed="rId4">
            <a:lum bright="-8000" contrast="34000"/>
            <a:extLst>
              <a:ext uri="{28A0092B-C50C-407E-A947-70E740481C1C}">
                <a14:useLocalDpi xmlns:a14="http://schemas.microsoft.com/office/drawing/2010/main" val="0"/>
              </a:ext>
            </a:extLst>
          </a:blip>
          <a:srcRect/>
          <a:stretch>
            <a:fillRect/>
          </a:stretch>
        </p:blipFill>
        <p:spPr>
          <a:xfrm>
            <a:off x="203200" y="1484313"/>
            <a:ext cx="6335713" cy="453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Grafi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616075"/>
            <a:ext cx="2136775"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9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Hans-</a:t>
            </a:r>
            <a:r>
              <a:rPr lang="de-DE" dirty="0" err="1"/>
              <a:t>Adlhoch</a:t>
            </a:r>
            <a:r>
              <a:rPr lang="de-DE" dirty="0"/>
              <a:t>-Schule</a:t>
            </a:r>
          </a:p>
        </p:txBody>
      </p:sp>
      <p:sp>
        <p:nvSpPr>
          <p:cNvPr id="5" name="Textfeld 4"/>
          <p:cNvSpPr txBox="1"/>
          <p:nvPr/>
        </p:nvSpPr>
        <p:spPr>
          <a:xfrm>
            <a:off x="685800" y="2133600"/>
            <a:ext cx="7772400" cy="4893647"/>
          </a:xfrm>
          <a:prstGeom prst="rect">
            <a:avLst/>
          </a:prstGeom>
          <a:noFill/>
        </p:spPr>
        <p:txBody>
          <a:bodyPr wrap="square" rtlCol="0">
            <a:spAutoFit/>
          </a:bodyPr>
          <a:lstStyle/>
          <a:p>
            <a:pPr algn="ctr" eaLnBrk="1" hangingPunct="1"/>
            <a:r>
              <a:rPr lang="de-DE" altLang="de-DE" sz="2400" b="1" dirty="0">
                <a:solidFill>
                  <a:srgbClr val="0070C0"/>
                </a:solidFill>
              </a:rPr>
              <a:t>4. Jahrgangsstufe</a:t>
            </a:r>
          </a:p>
          <a:p>
            <a:pPr algn="ctr" eaLnBrk="1" hangingPunct="1"/>
            <a:endParaRPr lang="de-DE" altLang="de-DE" sz="2400" b="1" dirty="0"/>
          </a:p>
          <a:p>
            <a:pPr marL="533400" indent="-533400" eaLnBrk="1" hangingPunct="1">
              <a:buFont typeface="Wingdings" pitchFamily="2" charset="2"/>
              <a:buAutoNum type="arabicPeriod"/>
            </a:pPr>
            <a:r>
              <a:rPr lang="de-DE" altLang="de-DE" sz="2400" b="1" dirty="0"/>
              <a:t>Alle Schüler erhalten ein </a:t>
            </a:r>
            <a:r>
              <a:rPr lang="de-DE" altLang="de-DE" sz="2400" b="1" dirty="0" err="1"/>
              <a:t>Übertrittszeugnis</a:t>
            </a:r>
            <a:r>
              <a:rPr lang="de-DE" altLang="de-DE" sz="2400" b="1" dirty="0"/>
              <a:t>.</a:t>
            </a:r>
          </a:p>
          <a:p>
            <a:pPr marL="533400" indent="-533400" eaLnBrk="1" hangingPunct="1">
              <a:buFont typeface="Wingdings" pitchFamily="2" charset="2"/>
              <a:buAutoNum type="arabicPeriod"/>
            </a:pPr>
            <a:endParaRPr lang="de-DE" altLang="de-DE" sz="2400" b="1" dirty="0"/>
          </a:p>
          <a:p>
            <a:pPr marL="533400" indent="-533400" eaLnBrk="1" hangingPunct="1">
              <a:buFontTx/>
              <a:buAutoNum type="arabicPeriod"/>
            </a:pPr>
            <a:r>
              <a:rPr lang="de-DE" altLang="de-DE" sz="2400" b="1" dirty="0"/>
              <a:t>Termin:	</a:t>
            </a:r>
            <a:r>
              <a:rPr lang="de-DE" altLang="de-DE" b="1" dirty="0"/>
              <a:t>	</a:t>
            </a:r>
            <a:r>
              <a:rPr lang="de-DE" altLang="de-DE" sz="2000" b="1" dirty="0">
                <a:solidFill>
                  <a:srgbClr val="FF0000"/>
                </a:solidFill>
              </a:rPr>
              <a:t>2. Mai 2019</a:t>
            </a:r>
          </a:p>
          <a:p>
            <a:pPr eaLnBrk="1" hangingPunct="1"/>
            <a:r>
              <a:rPr lang="de-DE" altLang="de-DE" b="1" dirty="0"/>
              <a:t>	</a:t>
            </a:r>
          </a:p>
          <a:p>
            <a:pPr eaLnBrk="1" hangingPunct="1"/>
            <a:endParaRPr lang="de-DE" altLang="de-DE" b="1" dirty="0"/>
          </a:p>
          <a:p>
            <a:pPr eaLnBrk="1" hangingPunct="1"/>
            <a:endParaRPr lang="de-DE" altLang="de-DE" b="1" dirty="0"/>
          </a:p>
          <a:p>
            <a:pPr algn="ctr" eaLnBrk="1" hangingPunct="1"/>
            <a:r>
              <a:rPr lang="de-DE" altLang="de-DE" sz="2400" b="1" dirty="0">
                <a:solidFill>
                  <a:srgbClr val="0070C0"/>
                </a:solidFill>
              </a:rPr>
              <a:t>5. Jahrgangsstufe</a:t>
            </a:r>
          </a:p>
          <a:p>
            <a:pPr eaLnBrk="1" hangingPunct="1"/>
            <a:endParaRPr lang="de-DE" altLang="de-DE" sz="2400" b="1" dirty="0"/>
          </a:p>
          <a:p>
            <a:pPr eaLnBrk="1" hangingPunct="1"/>
            <a:endParaRPr lang="de-DE" altLang="de-DE" sz="2400" b="1" dirty="0"/>
          </a:p>
          <a:p>
            <a:r>
              <a:rPr lang="de-DE" altLang="de-DE" sz="2400" b="1" dirty="0"/>
              <a:t>Die Schüler werden unserer Schule automatisch gemeldet.</a:t>
            </a:r>
          </a:p>
          <a:p>
            <a:pPr eaLnBrk="1" hangingPunct="1"/>
            <a:endParaRPr lang="de-DE" altLang="de-DE" b="1" dirty="0"/>
          </a:p>
        </p:txBody>
      </p:sp>
    </p:spTree>
    <p:extLst>
      <p:ext uri="{BB962C8B-B14F-4D97-AF65-F5344CB8AC3E}">
        <p14:creationId xmlns:p14="http://schemas.microsoft.com/office/powerpoint/2010/main" val="1617968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Hans-</a:t>
            </a:r>
            <a:r>
              <a:rPr lang="de-DE" dirty="0" err="1"/>
              <a:t>Adlhoch</a:t>
            </a:r>
            <a:r>
              <a:rPr lang="de-DE" dirty="0"/>
              <a:t>-Schule</a:t>
            </a:r>
          </a:p>
        </p:txBody>
      </p:sp>
      <p:pic>
        <p:nvPicPr>
          <p:cNvPr id="4" name="Picture 6"/>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tretch>
            <a:fillRect/>
          </a:stretch>
        </p:blipFill>
        <p:spPr bwMode="auto">
          <a:xfrm>
            <a:off x="609600" y="1626230"/>
            <a:ext cx="736150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 6" descr="ziele_berg.jpg"/>
          <p:cNvPicPr>
            <a:picLocks noChangeAspect="1"/>
          </p:cNvPicPr>
          <p:nvPr/>
        </p:nvPicPr>
        <p:blipFill>
          <a:blip r:embed="rId4" cstate="print"/>
          <a:srcRect/>
          <a:stretch>
            <a:fillRect/>
          </a:stretch>
        </p:blipFill>
        <p:spPr bwMode="auto">
          <a:xfrm>
            <a:off x="2285010" y="1633537"/>
            <a:ext cx="4787900" cy="3590925"/>
          </a:xfrm>
          <a:prstGeom prst="rect">
            <a:avLst/>
          </a:prstGeom>
          <a:noFill/>
          <a:ln w="9525">
            <a:noFill/>
            <a:miter lim="800000"/>
            <a:headEnd/>
            <a:tailEnd/>
          </a:ln>
        </p:spPr>
      </p:pic>
      <p:sp>
        <p:nvSpPr>
          <p:cNvPr id="3" name="Rechteck 2"/>
          <p:cNvSpPr/>
          <p:nvPr/>
        </p:nvSpPr>
        <p:spPr>
          <a:xfrm>
            <a:off x="2285010" y="5562600"/>
            <a:ext cx="5030190" cy="707886"/>
          </a:xfrm>
          <a:prstGeom prst="rect">
            <a:avLst/>
          </a:prstGeom>
        </p:spPr>
        <p:txBody>
          <a:bodyPr wrap="square">
            <a:spAutoFit/>
          </a:bodyPr>
          <a:lstStyle/>
          <a:p>
            <a:pPr indent="0" eaLnBrk="1" hangingPunct="1">
              <a:buFont typeface="Wingdings" pitchFamily="2" charset="2"/>
              <a:buNone/>
              <a:defRPr/>
            </a:pPr>
            <a:r>
              <a:rPr lang="de-DE" sz="2000" dirty="0"/>
              <a:t>Das bayerische Schulsystem ermöglicht Ihrem Kind einen individuellen Weg.</a:t>
            </a:r>
          </a:p>
        </p:txBody>
      </p:sp>
    </p:spTree>
    <p:extLst>
      <p:ext uri="{BB962C8B-B14F-4D97-AF65-F5344CB8AC3E}">
        <p14:creationId xmlns:p14="http://schemas.microsoft.com/office/powerpoint/2010/main" val="11537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Hans-</a:t>
            </a:r>
            <a:r>
              <a:rPr lang="de-DE" dirty="0" err="1"/>
              <a:t>Adlhoch</a:t>
            </a:r>
            <a:r>
              <a:rPr lang="de-DE" dirty="0"/>
              <a:t>-Schule</a:t>
            </a:r>
          </a:p>
        </p:txBody>
      </p:sp>
      <p:pic>
        <p:nvPicPr>
          <p:cNvPr id="4" name="Picture 6"/>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tretch>
            <a:fillRect/>
          </a:stretch>
        </p:blipFill>
        <p:spPr bwMode="auto">
          <a:xfrm>
            <a:off x="891247" y="1600200"/>
            <a:ext cx="736150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7"/>
          <p:cNvSpPr>
            <a:spLocks noChangeArrowheads="1"/>
          </p:cNvSpPr>
          <p:nvPr/>
        </p:nvSpPr>
        <p:spPr bwMode="auto">
          <a:xfrm>
            <a:off x="4572000" y="1752600"/>
            <a:ext cx="457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endParaRPr lang="de-DE" altLang="de-DE" sz="3600" dirty="0">
              <a:latin typeface="Arial" charset="0"/>
            </a:endParaRPr>
          </a:p>
          <a:p>
            <a:pPr algn="ctr" eaLnBrk="1" hangingPunct="1">
              <a:spcBef>
                <a:spcPct val="0"/>
              </a:spcBef>
              <a:buFont typeface="Arial" charset="0"/>
              <a:buNone/>
            </a:pPr>
            <a:endParaRPr lang="de-DE" altLang="de-DE" sz="3600" dirty="0">
              <a:latin typeface="Arial" charset="0"/>
            </a:endParaRPr>
          </a:p>
          <a:p>
            <a:pPr algn="ctr" eaLnBrk="1" hangingPunct="1">
              <a:spcBef>
                <a:spcPct val="0"/>
              </a:spcBef>
              <a:buFont typeface="Arial" charset="0"/>
              <a:buNone/>
            </a:pPr>
            <a:r>
              <a:rPr lang="de-DE" altLang="de-DE" sz="3600" dirty="0">
                <a:latin typeface="Arial" charset="0"/>
              </a:rPr>
              <a:t>Stark im Wissen</a:t>
            </a:r>
          </a:p>
          <a:p>
            <a:pPr algn="ctr" eaLnBrk="1" hangingPunct="1">
              <a:spcBef>
                <a:spcPct val="0"/>
              </a:spcBef>
              <a:buFont typeface="Arial" charset="0"/>
              <a:buNone/>
            </a:pPr>
            <a:r>
              <a:rPr lang="de-DE" altLang="de-DE" sz="3600" dirty="0">
                <a:latin typeface="Arial" charset="0"/>
              </a:rPr>
              <a:t> </a:t>
            </a:r>
          </a:p>
          <a:p>
            <a:pPr algn="ctr" eaLnBrk="1" hangingPunct="1">
              <a:spcBef>
                <a:spcPct val="0"/>
              </a:spcBef>
              <a:buFont typeface="Arial" charset="0"/>
              <a:buNone/>
            </a:pPr>
            <a:r>
              <a:rPr lang="de-DE" altLang="de-DE" sz="3600" dirty="0">
                <a:latin typeface="Arial" charset="0"/>
              </a:rPr>
              <a:t>Stark als Person</a:t>
            </a:r>
          </a:p>
          <a:p>
            <a:pPr algn="ctr" eaLnBrk="1" hangingPunct="1">
              <a:spcBef>
                <a:spcPct val="0"/>
              </a:spcBef>
              <a:buFont typeface="Arial" charset="0"/>
              <a:buNone/>
            </a:pPr>
            <a:endParaRPr lang="de-DE" altLang="de-DE" sz="3600" dirty="0">
              <a:latin typeface="Arial" charset="0"/>
            </a:endParaRPr>
          </a:p>
          <a:p>
            <a:pPr algn="ctr" eaLnBrk="1" hangingPunct="1">
              <a:spcBef>
                <a:spcPct val="0"/>
              </a:spcBef>
              <a:buFont typeface="Arial" charset="0"/>
              <a:buNone/>
            </a:pPr>
            <a:r>
              <a:rPr lang="de-DE" altLang="de-DE" sz="3600" dirty="0">
                <a:latin typeface="Arial" charset="0"/>
              </a:rPr>
              <a:t>Stark im Beruf</a:t>
            </a:r>
          </a:p>
        </p:txBody>
      </p:sp>
      <p:sp>
        <p:nvSpPr>
          <p:cNvPr id="6" name="AutoShape 18"/>
          <p:cNvSpPr>
            <a:spLocks noChangeArrowheads="1"/>
          </p:cNvSpPr>
          <p:nvPr/>
        </p:nvSpPr>
        <p:spPr bwMode="auto">
          <a:xfrm>
            <a:off x="468313" y="1524000"/>
            <a:ext cx="4103687" cy="2286000"/>
          </a:xfrm>
          <a:prstGeom prst="cloudCallout">
            <a:avLst>
              <a:gd name="adj1" fmla="val 2454"/>
              <a:gd name="adj2" fmla="val 92884"/>
            </a:avLst>
          </a:prstGeom>
          <a:solidFill>
            <a:srgbClr val="FFFF66"/>
          </a:solidFill>
          <a:ln w="9525">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1800" dirty="0"/>
              <a:t>„Jede Schülerin und jeder Schüler hat Stärken. Aufgabe der Mittelschule ist es, diese Stärken zu entdecken und weiter zu entwickeln!“ </a:t>
            </a:r>
          </a:p>
          <a:p>
            <a:pPr algn="ctr" eaLnBrk="1" hangingPunct="1">
              <a:spcBef>
                <a:spcPct val="0"/>
              </a:spcBef>
              <a:buFontTx/>
              <a:buNone/>
            </a:pPr>
            <a:endParaRPr lang="de-DE" altLang="de-DE" sz="1800" dirty="0"/>
          </a:p>
        </p:txBody>
      </p:sp>
      <p:pic>
        <p:nvPicPr>
          <p:cNvPr id="7" name="Picture 15" descr="MCj029259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9890">
            <a:off x="1558925" y="4386263"/>
            <a:ext cx="15668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92557"/>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86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Hans-</a:t>
            </a:r>
            <a:r>
              <a:rPr lang="de-DE" dirty="0" err="1"/>
              <a:t>Adlhoch</a:t>
            </a:r>
            <a:r>
              <a:rPr lang="de-DE" dirty="0"/>
              <a:t>-Schule</a:t>
            </a:r>
          </a:p>
        </p:txBody>
      </p:sp>
      <p:pic>
        <p:nvPicPr>
          <p:cNvPr id="4" name="Picture 6"/>
          <p:cNvPicPr>
            <a:picLocks noGrp="1" noChangeAspect="1" noChangeArrowheads="1"/>
          </p:cNvPicPr>
          <p:nvPr>
            <p:ph type="dgm" idx="1"/>
          </p:nvPr>
        </p:nvPicPr>
        <p:blipFill>
          <a:blip r:embed="rId3">
            <a:extLst>
              <a:ext uri="{28A0092B-C50C-407E-A947-70E740481C1C}">
                <a14:useLocalDpi xmlns:a14="http://schemas.microsoft.com/office/drawing/2010/main" val="0"/>
              </a:ext>
            </a:extLst>
          </a:blip>
          <a:stretch>
            <a:fillRect/>
          </a:stretch>
        </p:blipFill>
        <p:spPr bwMode="auto">
          <a:xfrm>
            <a:off x="891247" y="1600200"/>
            <a:ext cx="736150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descr="MCj029259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9890">
            <a:off x="1558925" y="4386263"/>
            <a:ext cx="15668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92557"/>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286000" y="1859340"/>
            <a:ext cx="5334000" cy="8125301"/>
          </a:xfrm>
          <a:prstGeom prst="rect">
            <a:avLst/>
          </a:prstGeom>
        </p:spPr>
        <p:txBody>
          <a:bodyPr wrap="square">
            <a:spAutoFit/>
          </a:bodyPr>
          <a:lstStyle/>
          <a:p>
            <a:pPr algn="ctr">
              <a:buFont typeface="Wingdings" pitchFamily="2" charset="2"/>
              <a:buNone/>
              <a:defRPr/>
            </a:pPr>
            <a:br>
              <a:rPr lang="de-DE" dirty="0">
                <a:solidFill>
                  <a:schemeClr val="accent4"/>
                </a:solidFill>
              </a:rPr>
            </a:br>
            <a:r>
              <a:rPr lang="de-DE" dirty="0">
                <a:solidFill>
                  <a:schemeClr val="accent4"/>
                </a:solidFill>
              </a:rPr>
              <a:t>Stundentafel 5. Jahrgangsstufe</a:t>
            </a:r>
          </a:p>
          <a:p>
            <a:pPr>
              <a:buFont typeface="Wingdings" pitchFamily="2" charset="2"/>
              <a:buNone/>
              <a:defRPr/>
            </a:pPr>
            <a:endParaRPr lang="de-DE" dirty="0">
              <a:solidFill>
                <a:schemeClr val="accent4"/>
              </a:solidFill>
            </a:endParaRPr>
          </a:p>
          <a:p>
            <a:pPr>
              <a:buFont typeface="Wingdings" pitchFamily="2" charset="2"/>
              <a:buNone/>
              <a:defRPr/>
            </a:pPr>
            <a:r>
              <a:rPr lang="de-DE" dirty="0">
                <a:latin typeface="Tahoma" pitchFamily="34" charset="0"/>
              </a:rPr>
              <a:t>Deutsch: 		5 Stunden</a:t>
            </a:r>
          </a:p>
          <a:p>
            <a:pPr>
              <a:buFont typeface="Wingdings" pitchFamily="2" charset="2"/>
              <a:buNone/>
              <a:defRPr/>
            </a:pPr>
            <a:r>
              <a:rPr lang="de-DE" dirty="0">
                <a:latin typeface="Tahoma" pitchFamily="34" charset="0"/>
              </a:rPr>
              <a:t>Mathematik: 		5 Stunden</a:t>
            </a:r>
          </a:p>
          <a:p>
            <a:pPr>
              <a:buFont typeface="Wingdings" pitchFamily="2" charset="2"/>
              <a:buNone/>
              <a:defRPr/>
            </a:pPr>
            <a:r>
              <a:rPr lang="de-DE" dirty="0">
                <a:latin typeface="Tahoma" pitchFamily="34" charset="0"/>
              </a:rPr>
              <a:t>Englisch: 		4 Stunden</a:t>
            </a:r>
          </a:p>
          <a:p>
            <a:pPr>
              <a:buFont typeface="Wingdings" pitchFamily="2" charset="2"/>
              <a:buNone/>
              <a:defRPr/>
            </a:pPr>
            <a:r>
              <a:rPr lang="de-DE" dirty="0">
                <a:latin typeface="Tahoma" pitchFamily="34" charset="0"/>
              </a:rPr>
              <a:t>Natur und Technik :	2 Stunden</a:t>
            </a:r>
          </a:p>
          <a:p>
            <a:pPr>
              <a:buFont typeface="Wingdings" pitchFamily="2" charset="2"/>
              <a:buNone/>
              <a:defRPr/>
            </a:pPr>
            <a:r>
              <a:rPr lang="de-DE" dirty="0">
                <a:latin typeface="Tahoma" pitchFamily="34" charset="0"/>
              </a:rPr>
              <a:t>GPG:			2 Stunden</a:t>
            </a:r>
          </a:p>
          <a:p>
            <a:pPr>
              <a:buFont typeface="Wingdings" pitchFamily="2" charset="2"/>
              <a:buNone/>
              <a:defRPr/>
            </a:pPr>
            <a:r>
              <a:rPr lang="de-DE" dirty="0">
                <a:latin typeface="Tahoma" pitchFamily="34" charset="0"/>
              </a:rPr>
              <a:t>Förderunterricht:		1 Stunde</a:t>
            </a:r>
          </a:p>
          <a:p>
            <a:pPr>
              <a:buFont typeface="Wingdings" pitchFamily="2" charset="2"/>
              <a:buNone/>
              <a:defRPr/>
            </a:pPr>
            <a:r>
              <a:rPr lang="de-DE" dirty="0">
                <a:latin typeface="Tahoma" pitchFamily="34" charset="0"/>
              </a:rPr>
              <a:t>	Sport: 		2 Stunden</a:t>
            </a:r>
          </a:p>
          <a:p>
            <a:pPr>
              <a:buFont typeface="Wingdings" pitchFamily="2" charset="2"/>
              <a:buNone/>
              <a:defRPr/>
            </a:pPr>
            <a:r>
              <a:rPr lang="de-DE" dirty="0">
                <a:latin typeface="Tahoma" pitchFamily="34" charset="0"/>
              </a:rPr>
              <a:t>	Musik:		2 Stunden</a:t>
            </a:r>
          </a:p>
          <a:p>
            <a:pPr>
              <a:buFont typeface="Wingdings" pitchFamily="2" charset="2"/>
              <a:buNone/>
              <a:defRPr/>
            </a:pPr>
            <a:r>
              <a:rPr lang="de-DE" dirty="0">
                <a:latin typeface="Tahoma" pitchFamily="34" charset="0"/>
              </a:rPr>
              <a:t>	Kunsterziehung:	2 Stunden</a:t>
            </a:r>
          </a:p>
          <a:p>
            <a:pPr>
              <a:buFont typeface="Wingdings" pitchFamily="2" charset="2"/>
              <a:buNone/>
              <a:defRPr/>
            </a:pPr>
            <a:r>
              <a:rPr lang="de-DE" dirty="0">
                <a:latin typeface="Tahoma" pitchFamily="34" charset="0"/>
              </a:rPr>
              <a:t>	AWT:		1 Stunde</a:t>
            </a:r>
          </a:p>
          <a:p>
            <a:pPr>
              <a:buFont typeface="Wingdings" pitchFamily="2" charset="2"/>
              <a:buNone/>
              <a:defRPr/>
            </a:pPr>
            <a:r>
              <a:rPr lang="de-DE" dirty="0">
                <a:latin typeface="Tahoma" pitchFamily="34" charset="0"/>
              </a:rPr>
              <a:t>	Werken und </a:t>
            </a:r>
          </a:p>
          <a:p>
            <a:pPr>
              <a:buFont typeface="Wingdings" pitchFamily="2" charset="2"/>
              <a:buNone/>
              <a:defRPr/>
            </a:pPr>
            <a:r>
              <a:rPr lang="de-DE" dirty="0">
                <a:latin typeface="Tahoma" pitchFamily="34" charset="0"/>
              </a:rPr>
              <a:t>	Gestalten:	2 Stunden</a:t>
            </a:r>
          </a:p>
          <a:p>
            <a:pPr>
              <a:buFont typeface="Wingdings" pitchFamily="2" charset="2"/>
              <a:buNone/>
              <a:defRPr/>
            </a:pPr>
            <a:endParaRPr lang="de-DE" dirty="0">
              <a:latin typeface="Tahoma" pitchFamily="34" charset="0"/>
            </a:endParaRPr>
          </a:p>
          <a:p>
            <a:pPr>
              <a:buFont typeface="Wingdings" pitchFamily="2" charset="2"/>
              <a:buNone/>
              <a:defRPr/>
            </a:pPr>
            <a:r>
              <a:rPr lang="de-DE" dirty="0">
                <a:latin typeface="Tahoma" pitchFamily="34" charset="0"/>
              </a:rPr>
              <a:t>Klassenlehrerprinzip, Kein Nachmittagsunterricht</a:t>
            </a:r>
          </a:p>
          <a:p>
            <a:pPr algn="ctr">
              <a:buFontTx/>
              <a:buNone/>
              <a:defRPr/>
            </a:pPr>
            <a:endParaRPr lang="de-DE" sz="2400" dirty="0">
              <a:solidFill>
                <a:srgbClr val="FF0000"/>
              </a:solidFill>
              <a:latin typeface="Tahoma" pitchFamily="34" charset="0"/>
            </a:endParaRPr>
          </a:p>
          <a:p>
            <a:pPr algn="ctr">
              <a:buFontTx/>
              <a:buNone/>
              <a:defRPr/>
            </a:pPr>
            <a:endParaRPr lang="de-DE" sz="2400" dirty="0">
              <a:solidFill>
                <a:srgbClr val="FF0000"/>
              </a:solidFill>
              <a:latin typeface="Tahoma" pitchFamily="34" charset="0"/>
            </a:endParaRPr>
          </a:p>
          <a:p>
            <a:pPr algn="ctr">
              <a:buFontTx/>
              <a:buNone/>
              <a:defRPr/>
            </a:pPr>
            <a:r>
              <a:rPr lang="de-DE" sz="2400" b="1" i="1" dirty="0">
                <a:latin typeface="Tahoma" pitchFamily="34" charset="0"/>
              </a:rPr>
              <a:t> </a:t>
            </a:r>
          </a:p>
          <a:p>
            <a:pPr algn="ctr" eaLnBrk="1" hangingPunct="1">
              <a:defRPr/>
            </a:pPr>
            <a:endParaRPr lang="de-DE" sz="2400" dirty="0"/>
          </a:p>
          <a:p>
            <a:pPr algn="ctr" eaLnBrk="1" hangingPunct="1">
              <a:defRPr/>
            </a:pPr>
            <a:endParaRPr lang="de-DE" sz="2400" dirty="0"/>
          </a:p>
          <a:p>
            <a:pPr algn="ctr" eaLnBrk="1" hangingPunct="1">
              <a:defRPr/>
            </a:pPr>
            <a:endParaRPr lang="de-DE" sz="2400" dirty="0"/>
          </a:p>
          <a:p>
            <a:pPr algn="ctr" eaLnBrk="1" hangingPunct="1">
              <a:defRPr/>
            </a:pPr>
            <a:endParaRPr lang="de-DE" sz="2400" dirty="0"/>
          </a:p>
          <a:p>
            <a:pPr algn="ctr" eaLnBrk="1" hangingPunct="1">
              <a:defRPr/>
            </a:pPr>
            <a:endParaRPr lang="de-DE" sz="2400" b="1" i="1" dirty="0">
              <a:latin typeface="Tahoma" pitchFamily="34" charset="0"/>
            </a:endParaRPr>
          </a:p>
          <a:p>
            <a:pPr algn="ctr" eaLnBrk="1" hangingPunct="1">
              <a:defRPr/>
            </a:pPr>
            <a:endParaRPr lang="de-DE" sz="2400" dirty="0">
              <a:solidFill>
                <a:srgbClr val="002060"/>
              </a:solidFill>
              <a:latin typeface="Tahoma" pitchFamily="34" charset="0"/>
            </a:endParaRPr>
          </a:p>
        </p:txBody>
      </p:sp>
    </p:spTree>
    <p:extLst>
      <p:ext uri="{BB962C8B-B14F-4D97-AF65-F5344CB8AC3E}">
        <p14:creationId xmlns:p14="http://schemas.microsoft.com/office/powerpoint/2010/main" val="119099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Hans-</a:t>
            </a:r>
            <a:r>
              <a:rPr lang="de-DE" dirty="0" err="1"/>
              <a:t>Adlhoch</a:t>
            </a:r>
            <a:r>
              <a:rPr lang="de-DE" dirty="0"/>
              <a:t>-Schule</a:t>
            </a:r>
          </a:p>
        </p:txBody>
      </p:sp>
      <p:graphicFrame>
        <p:nvGraphicFramePr>
          <p:cNvPr id="3" name="Inhaltsplatzhalter 2"/>
          <p:cNvGraphicFramePr>
            <a:graphicFrameLocks noGrp="1"/>
          </p:cNvGraphicFramePr>
          <p:nvPr>
            <p:ph type="dgm" idx="1"/>
            <p:extLst>
              <p:ext uri="{D42A27DB-BD31-4B8C-83A1-F6EECF244321}">
                <p14:modId xmlns:p14="http://schemas.microsoft.com/office/powerpoint/2010/main" val="1318516645"/>
              </p:ext>
            </p:extLst>
          </p:nvPr>
        </p:nvGraphicFramePr>
        <p:xfrm>
          <a:off x="457200" y="2133600"/>
          <a:ext cx="8229600" cy="383222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a:ln>
                            <a:noFill/>
                          </a:ln>
                          <a:solidFill>
                            <a:srgbClr val="FFFFFF"/>
                          </a:solidFill>
                          <a:effectLst/>
                          <a:latin typeface="Calibri" pitchFamily="34" charset="0"/>
                          <a:cs typeface="Arial" charset="0"/>
                        </a:rPr>
                        <a:t>Technik</a:t>
                      </a:r>
                      <a:endParaRPr kumimoji="0" lang="de-DE" sz="1800" b="1" i="0" u="none" strike="noStrike" cap="none" normalizeH="0" baseline="0" dirty="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a:ln>
                            <a:noFill/>
                          </a:ln>
                          <a:solidFill>
                            <a:srgbClr val="FFFFFF"/>
                          </a:solidFill>
                          <a:effectLst/>
                          <a:latin typeface="Calibri" pitchFamily="34" charset="0"/>
                          <a:cs typeface="Arial" charset="0"/>
                        </a:rPr>
                        <a:t>Wirtschaft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a:ln>
                            <a:noFill/>
                          </a:ln>
                          <a:solidFill>
                            <a:srgbClr val="FFFFFF"/>
                          </a:solidFill>
                          <a:effectLst/>
                          <a:latin typeface="Calibri" pitchFamily="34" charset="0"/>
                          <a:cs typeface="Arial" charset="0"/>
                        </a:rPr>
                        <a:t>Soziales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3359150">
                <a:tc>
                  <a:txBody>
                    <a:bodyPr/>
                    <a:lstStyle/>
                    <a:p>
                      <a:pPr marL="0" marR="0" lvl="0" indent="0" algn="l" defTabSz="914400" rtl="0" eaLnBrk="1" fontAlgn="base" latinLnBrk="0" hangingPunct="1">
                        <a:lnSpc>
                          <a:spcPct val="150000"/>
                        </a:lnSpc>
                        <a:spcBef>
                          <a:spcPct val="0"/>
                        </a:spcBef>
                        <a:spcAft>
                          <a:spcPct val="0"/>
                        </a:spcAft>
                        <a:buClrTx/>
                        <a:buSzTx/>
                        <a:buFont typeface="Arial" charset="0"/>
                        <a:buNone/>
                        <a:tabLst/>
                      </a:pPr>
                      <a:endParaRPr kumimoji="0" lang="de-DE" sz="1800" b="1"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50000"/>
                        </a:lnSpc>
                        <a:spcBef>
                          <a:spcPct val="0"/>
                        </a:spcBef>
                        <a:spcAft>
                          <a:spcPct val="0"/>
                        </a:spcAft>
                        <a:buClrTx/>
                        <a:buSzTx/>
                        <a:buFont typeface="Arial" charset="0"/>
                        <a:buNone/>
                        <a:tabLst/>
                      </a:pPr>
                      <a:endParaRPr kumimoji="0" lang="de-DE" sz="2000" b="1"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50000"/>
                        </a:lnSpc>
                        <a:spcBef>
                          <a:spcPct val="0"/>
                        </a:spcBef>
                        <a:spcAft>
                          <a:spcPct val="0"/>
                        </a:spcAft>
                        <a:buClrTx/>
                        <a:buSzTx/>
                        <a:buFont typeface="Arial" charset="0"/>
                        <a:buNone/>
                        <a:tabLst/>
                      </a:pPr>
                      <a:r>
                        <a:rPr kumimoji="0" lang="de-DE" sz="2000" b="1" i="0" u="none" strike="noStrike" cap="none" normalizeH="0" baseline="0" dirty="0">
                          <a:ln>
                            <a:noFill/>
                          </a:ln>
                          <a:solidFill>
                            <a:srgbClr val="000000"/>
                          </a:solidFill>
                          <a:effectLst/>
                          <a:latin typeface="Calibri" pitchFamily="34" charset="0"/>
                          <a:cs typeface="Arial" charset="0"/>
                        </a:rPr>
                        <a:t>technische und handwerkliche Berufe </a:t>
                      </a:r>
                      <a:endParaRPr kumimoji="0" lang="de-DE" sz="20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de-DE" sz="2000" b="1"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de-DE" sz="2000" b="1" i="0" u="none" strike="noStrike" cap="none" normalizeH="0" baseline="0" dirty="0">
                          <a:ln>
                            <a:noFill/>
                          </a:ln>
                          <a:solidFill>
                            <a:srgbClr val="000000"/>
                          </a:solidFill>
                          <a:effectLst/>
                          <a:latin typeface="Calibri" pitchFamily="34" charset="0"/>
                          <a:cs typeface="Arial" charset="0"/>
                        </a:rPr>
                        <a:t>kaufmännische oder verwaltungstechnische Berufsfeldern, wie beispielsweise im Handel oder bei Behörden</a:t>
                      </a:r>
                      <a:endParaRPr kumimoji="0" lang="de-DE"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B9B8"/>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de-DE" sz="1800" b="1"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de-DE" sz="2000" b="1" i="0" u="none" strike="noStrike" cap="none" normalizeH="0" baseline="0" dirty="0">
                          <a:ln>
                            <a:noFill/>
                          </a:ln>
                          <a:solidFill>
                            <a:srgbClr val="000000"/>
                          </a:solidFill>
                          <a:effectLst/>
                          <a:latin typeface="Calibri" pitchFamily="34" charset="0"/>
                          <a:cs typeface="Arial" charset="0"/>
                        </a:rPr>
                        <a:t>Betriebe der Lebensmittel-herstellung und des Lebensmittelhandels oder in sozialen Einrichtungen</a:t>
                      </a:r>
                      <a:endParaRPr kumimoji="0" lang="de-DE" sz="18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FB3"/>
                    </a:solid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116013" y="1831975"/>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latin typeface="Tahoma" pitchFamily="34" charset="0"/>
            </a:endParaRPr>
          </a:p>
          <a:p>
            <a:pPr eaLnBrk="1" hangingPunct="1">
              <a:spcBef>
                <a:spcPct val="0"/>
              </a:spcBef>
              <a:buFontTx/>
              <a:buNone/>
            </a:pPr>
            <a:endParaRPr lang="de-DE" altLang="de-DE" sz="1800">
              <a:latin typeface="Tahoma" pitchFamily="34" charset="0"/>
            </a:endParaRPr>
          </a:p>
        </p:txBody>
      </p:sp>
      <p:sp>
        <p:nvSpPr>
          <p:cNvPr id="23555" name="Rectangle 5"/>
          <p:cNvSpPr>
            <a:spLocks noChangeArrowheads="1"/>
          </p:cNvSpPr>
          <p:nvPr/>
        </p:nvSpPr>
        <p:spPr bwMode="auto">
          <a:xfrm>
            <a:off x="1136650" y="5634038"/>
            <a:ext cx="6324600" cy="368300"/>
          </a:xfrm>
          <a:prstGeom prst="rect">
            <a:avLst/>
          </a:prstGeom>
          <a:solidFill>
            <a:srgbClr val="FF99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2000"/>
              <a:t>Grundschule</a:t>
            </a:r>
          </a:p>
        </p:txBody>
      </p:sp>
      <p:sp>
        <p:nvSpPr>
          <p:cNvPr id="23556" name="Rectangle 6"/>
          <p:cNvSpPr>
            <a:spLocks noChangeArrowheads="1"/>
          </p:cNvSpPr>
          <p:nvPr/>
        </p:nvSpPr>
        <p:spPr bwMode="auto">
          <a:xfrm>
            <a:off x="2284413" y="2624138"/>
            <a:ext cx="4351337" cy="5334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a:solidFill>
                  <a:schemeClr val="bg1"/>
                </a:solidFill>
              </a:rPr>
              <a:t>Jahrgangsstufe 9</a:t>
            </a:r>
          </a:p>
        </p:txBody>
      </p:sp>
      <p:sp>
        <p:nvSpPr>
          <p:cNvPr id="23557" name="Rectangle 7"/>
          <p:cNvSpPr>
            <a:spLocks noChangeArrowheads="1"/>
          </p:cNvSpPr>
          <p:nvPr/>
        </p:nvSpPr>
        <p:spPr bwMode="auto">
          <a:xfrm>
            <a:off x="2289175" y="4224338"/>
            <a:ext cx="4346575" cy="5334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a:solidFill>
                  <a:schemeClr val="bg1"/>
                </a:solidFill>
              </a:rPr>
              <a:t>Jahrgangsstufe 6</a:t>
            </a:r>
          </a:p>
        </p:txBody>
      </p:sp>
      <p:sp>
        <p:nvSpPr>
          <p:cNvPr id="23558" name="Rectangle 8"/>
          <p:cNvSpPr>
            <a:spLocks noChangeArrowheads="1"/>
          </p:cNvSpPr>
          <p:nvPr/>
        </p:nvSpPr>
        <p:spPr bwMode="auto">
          <a:xfrm>
            <a:off x="2284413" y="3157538"/>
            <a:ext cx="4351337" cy="5334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a:solidFill>
                  <a:schemeClr val="bg1"/>
                </a:solidFill>
              </a:rPr>
              <a:t>Jahrgangsstufe 8</a:t>
            </a:r>
          </a:p>
        </p:txBody>
      </p:sp>
      <p:sp>
        <p:nvSpPr>
          <p:cNvPr id="23559" name="Rectangle 9"/>
          <p:cNvSpPr>
            <a:spLocks noChangeArrowheads="1"/>
          </p:cNvSpPr>
          <p:nvPr/>
        </p:nvSpPr>
        <p:spPr bwMode="auto">
          <a:xfrm>
            <a:off x="2284413" y="3690938"/>
            <a:ext cx="4351337" cy="5334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a:solidFill>
                  <a:schemeClr val="bg1"/>
                </a:solidFill>
              </a:rPr>
              <a:t>Jahrgangsstufe 7</a:t>
            </a:r>
          </a:p>
        </p:txBody>
      </p:sp>
      <p:sp>
        <p:nvSpPr>
          <p:cNvPr id="23560" name="Rectangle 10"/>
          <p:cNvSpPr>
            <a:spLocks noChangeArrowheads="1"/>
          </p:cNvSpPr>
          <p:nvPr/>
        </p:nvSpPr>
        <p:spPr bwMode="auto">
          <a:xfrm>
            <a:off x="2289175" y="4757738"/>
            <a:ext cx="4346575" cy="5334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a:solidFill>
                  <a:schemeClr val="bg1"/>
                </a:solidFill>
              </a:rPr>
              <a:t>Jahrgangsstufe 5</a:t>
            </a:r>
          </a:p>
        </p:txBody>
      </p:sp>
      <p:sp>
        <p:nvSpPr>
          <p:cNvPr id="10249" name="Rectangle 11"/>
          <p:cNvSpPr>
            <a:spLocks noChangeArrowheads="1"/>
          </p:cNvSpPr>
          <p:nvPr/>
        </p:nvSpPr>
        <p:spPr bwMode="auto">
          <a:xfrm>
            <a:off x="1481138" y="3690938"/>
            <a:ext cx="2151062" cy="533400"/>
          </a:xfrm>
          <a:prstGeom prst="rect">
            <a:avLst/>
          </a:prstGeom>
          <a:solidFill>
            <a:schemeClr val="accent6">
              <a:lumMod val="75000"/>
            </a:schemeClr>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a:solidFill>
                  <a:schemeClr val="bg1"/>
                </a:solidFill>
              </a:rPr>
              <a:t>M 7</a:t>
            </a:r>
          </a:p>
        </p:txBody>
      </p:sp>
      <p:sp>
        <p:nvSpPr>
          <p:cNvPr id="10250" name="Rectangle 12"/>
          <p:cNvSpPr>
            <a:spLocks noChangeArrowheads="1"/>
          </p:cNvSpPr>
          <p:nvPr/>
        </p:nvSpPr>
        <p:spPr bwMode="auto">
          <a:xfrm>
            <a:off x="1481138" y="2090738"/>
            <a:ext cx="2151062" cy="533400"/>
          </a:xfrm>
          <a:prstGeom prst="rect">
            <a:avLst/>
          </a:prstGeom>
          <a:solidFill>
            <a:schemeClr val="accent6">
              <a:lumMod val="75000"/>
            </a:schemeClr>
          </a:solidFill>
          <a:ln w="9525" algn="ctr">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dirty="0">
                <a:solidFill>
                  <a:schemeClr val="bg1"/>
                </a:solidFill>
              </a:rPr>
              <a:t>M 10  /  9+2</a:t>
            </a:r>
          </a:p>
        </p:txBody>
      </p:sp>
      <p:sp>
        <p:nvSpPr>
          <p:cNvPr id="10251" name="Rectangle 13"/>
          <p:cNvSpPr>
            <a:spLocks noChangeArrowheads="1"/>
          </p:cNvSpPr>
          <p:nvPr/>
        </p:nvSpPr>
        <p:spPr bwMode="auto">
          <a:xfrm>
            <a:off x="1481138" y="3157538"/>
            <a:ext cx="2151062" cy="533400"/>
          </a:xfrm>
          <a:prstGeom prst="rect">
            <a:avLst/>
          </a:prstGeom>
          <a:solidFill>
            <a:schemeClr val="accent6">
              <a:lumMod val="75000"/>
            </a:schemeClr>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dirty="0">
                <a:solidFill>
                  <a:schemeClr val="bg1"/>
                </a:solidFill>
              </a:rPr>
              <a:t>M 8</a:t>
            </a:r>
          </a:p>
        </p:txBody>
      </p:sp>
      <p:sp>
        <p:nvSpPr>
          <p:cNvPr id="10252" name="Rectangle 14"/>
          <p:cNvSpPr>
            <a:spLocks noChangeArrowheads="1"/>
          </p:cNvSpPr>
          <p:nvPr/>
        </p:nvSpPr>
        <p:spPr bwMode="auto">
          <a:xfrm>
            <a:off x="1481138" y="2624138"/>
            <a:ext cx="2151062" cy="533400"/>
          </a:xfrm>
          <a:prstGeom prst="rect">
            <a:avLst/>
          </a:prstGeom>
          <a:solidFill>
            <a:schemeClr val="accent6">
              <a:lumMod val="75000"/>
            </a:schemeClr>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400" i="1">
                <a:solidFill>
                  <a:schemeClr val="bg1"/>
                </a:solidFill>
              </a:rPr>
              <a:t>M 9</a:t>
            </a:r>
          </a:p>
        </p:txBody>
      </p:sp>
      <p:sp>
        <p:nvSpPr>
          <p:cNvPr id="23565" name="AutoShape 15"/>
          <p:cNvSpPr>
            <a:spLocks noChangeArrowheads="1"/>
          </p:cNvSpPr>
          <p:nvPr/>
        </p:nvSpPr>
        <p:spPr bwMode="auto">
          <a:xfrm>
            <a:off x="4279900" y="5327650"/>
            <a:ext cx="381000" cy="304800"/>
          </a:xfrm>
          <a:prstGeom prst="upArrow">
            <a:avLst>
              <a:gd name="adj1" fmla="val 50000"/>
              <a:gd name="adj2" fmla="val 25000"/>
            </a:avLst>
          </a:prstGeom>
          <a:solidFill>
            <a:srgbClr val="FFFF99"/>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23566" name="Text Box 19"/>
          <p:cNvSpPr txBox="1">
            <a:spLocks noChangeArrowheads="1"/>
          </p:cNvSpPr>
          <p:nvPr/>
        </p:nvSpPr>
        <p:spPr bwMode="auto">
          <a:xfrm>
            <a:off x="3629025" y="2182813"/>
            <a:ext cx="292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1200" dirty="0">
                <a:solidFill>
                  <a:srgbClr val="080808"/>
                </a:solidFill>
                <a:latin typeface="Tahoma" pitchFamily="34" charset="0"/>
              </a:rPr>
              <a:t>Qualifizierender Abschluss </a:t>
            </a:r>
            <a:br>
              <a:rPr lang="de-DE" altLang="de-DE" sz="1200" dirty="0">
                <a:solidFill>
                  <a:srgbClr val="080808"/>
                </a:solidFill>
                <a:latin typeface="Tahoma" pitchFamily="34" charset="0"/>
              </a:rPr>
            </a:br>
            <a:r>
              <a:rPr lang="de-DE" altLang="de-DE" sz="1200" dirty="0">
                <a:solidFill>
                  <a:srgbClr val="080808"/>
                </a:solidFill>
                <a:latin typeface="Tahoma" pitchFamily="34" charset="0"/>
              </a:rPr>
              <a:t>oder</a:t>
            </a:r>
            <a:r>
              <a:rPr lang="de-DE" altLang="de-DE" sz="1000" dirty="0">
                <a:latin typeface="Tahoma" pitchFamily="34" charset="0"/>
              </a:rPr>
              <a:t> </a:t>
            </a:r>
            <a:r>
              <a:rPr lang="de-DE" altLang="de-DE" sz="1200" dirty="0">
                <a:solidFill>
                  <a:srgbClr val="080808"/>
                </a:solidFill>
                <a:latin typeface="Tahoma" pitchFamily="34" charset="0"/>
              </a:rPr>
              <a:t>erfolgreicher</a:t>
            </a:r>
            <a:r>
              <a:rPr lang="de-DE" altLang="de-DE" sz="1000" dirty="0">
                <a:latin typeface="Tahoma" pitchFamily="34" charset="0"/>
              </a:rPr>
              <a:t> </a:t>
            </a:r>
            <a:r>
              <a:rPr lang="de-DE" altLang="de-DE" sz="1200" dirty="0">
                <a:solidFill>
                  <a:srgbClr val="080808"/>
                </a:solidFill>
                <a:latin typeface="Tahoma" pitchFamily="34" charset="0"/>
              </a:rPr>
              <a:t>Abschluss</a:t>
            </a:r>
          </a:p>
        </p:txBody>
      </p:sp>
      <p:sp>
        <p:nvSpPr>
          <p:cNvPr id="16399" name="Text Box 20"/>
          <p:cNvSpPr txBox="1">
            <a:spLocks noChangeArrowheads="1"/>
          </p:cNvSpPr>
          <p:nvPr/>
        </p:nvSpPr>
        <p:spPr bwMode="auto">
          <a:xfrm>
            <a:off x="1428750" y="1646238"/>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de-DE" altLang="de-DE" sz="1200" dirty="0">
                <a:solidFill>
                  <a:srgbClr val="080808"/>
                </a:solidFill>
                <a:latin typeface="Tahoma" pitchFamily="34" charset="0"/>
              </a:rPr>
              <a:t>Mittlerer </a:t>
            </a:r>
            <a:br>
              <a:rPr lang="de-DE" altLang="de-DE" sz="1200" dirty="0">
                <a:solidFill>
                  <a:srgbClr val="080808"/>
                </a:solidFill>
                <a:latin typeface="Tahoma" pitchFamily="34" charset="0"/>
              </a:rPr>
            </a:br>
            <a:r>
              <a:rPr lang="de-DE" altLang="de-DE" sz="1200" dirty="0">
                <a:solidFill>
                  <a:srgbClr val="080808"/>
                </a:solidFill>
                <a:latin typeface="Tahoma" pitchFamily="34" charset="0"/>
              </a:rPr>
              <a:t>Schulabschluss</a:t>
            </a:r>
          </a:p>
        </p:txBody>
      </p:sp>
      <p:sp>
        <p:nvSpPr>
          <p:cNvPr id="23568" name="Titel"/>
          <p:cNvSpPr txBox="1">
            <a:spLocks noChangeArrowheads="1"/>
          </p:cNvSpPr>
          <p:nvPr/>
        </p:nvSpPr>
        <p:spPr bwMode="auto">
          <a:xfrm>
            <a:off x="4613275" y="404813"/>
            <a:ext cx="3019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de-DE" altLang="de-DE" sz="1400">
              <a:solidFill>
                <a:srgbClr val="4D54DF"/>
              </a:solidFill>
            </a:endParaRPr>
          </a:p>
        </p:txBody>
      </p:sp>
      <p:sp>
        <p:nvSpPr>
          <p:cNvPr id="23570" name="Text Box 30"/>
          <p:cNvSpPr txBox="1">
            <a:spLocks noChangeArrowheads="1"/>
          </p:cNvSpPr>
          <p:nvPr/>
        </p:nvSpPr>
        <p:spPr bwMode="auto">
          <a:xfrm>
            <a:off x="1524000" y="6096000"/>
            <a:ext cx="556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800" i="1"/>
              <a:t>Die Mittelschule – eine Schulart mit vielen Möglichkeiten!</a:t>
            </a:r>
          </a:p>
        </p:txBody>
      </p:sp>
      <p:sp>
        <p:nvSpPr>
          <p:cNvPr id="23571" name="Text Box 31"/>
          <p:cNvSpPr txBox="1">
            <a:spLocks noChangeArrowheads="1"/>
          </p:cNvSpPr>
          <p:nvPr/>
        </p:nvSpPr>
        <p:spPr bwMode="auto">
          <a:xfrm>
            <a:off x="8045450" y="6521450"/>
            <a:ext cx="9588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de-DE" altLang="de-DE" sz="800"/>
              <a:t> </a:t>
            </a:r>
          </a:p>
        </p:txBody>
      </p:sp>
      <p:sp>
        <p:nvSpPr>
          <p:cNvPr id="23572" name="Text Box 33"/>
          <p:cNvSpPr txBox="1">
            <a:spLocks noChangeArrowheads="1"/>
          </p:cNvSpPr>
          <p:nvPr/>
        </p:nvSpPr>
        <p:spPr bwMode="auto">
          <a:xfrm>
            <a:off x="6553200" y="3124200"/>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de-DE" altLang="de-DE" sz="1400" dirty="0">
                <a:solidFill>
                  <a:schemeClr val="bg1"/>
                </a:solidFill>
              </a:rPr>
              <a:t>Praxisklasse</a:t>
            </a:r>
          </a:p>
        </p:txBody>
      </p:sp>
      <p:sp>
        <p:nvSpPr>
          <p:cNvPr id="24" name="Textfeld 23"/>
          <p:cNvSpPr txBox="1">
            <a:spLocks noChangeArrowheads="1"/>
          </p:cNvSpPr>
          <p:nvPr/>
        </p:nvSpPr>
        <p:spPr bwMode="auto">
          <a:xfrm>
            <a:off x="7010400" y="2743200"/>
            <a:ext cx="1905000" cy="369888"/>
          </a:xfrm>
          <a:prstGeom prst="rect">
            <a:avLst/>
          </a:prstGeom>
          <a:solidFill>
            <a:schemeClr val="accent6">
              <a:lumMod val="60000"/>
              <a:lumOff val="40000"/>
            </a:schemeClr>
          </a:solid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de-DE" altLang="de-DE" sz="1800" dirty="0"/>
              <a:t>Wirtschaftsschule</a:t>
            </a:r>
          </a:p>
        </p:txBody>
      </p:sp>
      <p:sp>
        <p:nvSpPr>
          <p:cNvPr id="27" name="Textfeld 26"/>
          <p:cNvSpPr txBox="1">
            <a:spLocks noChangeArrowheads="1"/>
          </p:cNvSpPr>
          <p:nvPr/>
        </p:nvSpPr>
        <p:spPr bwMode="auto">
          <a:xfrm>
            <a:off x="7010400" y="4769222"/>
            <a:ext cx="1905000" cy="646331"/>
          </a:xfrm>
          <a:prstGeom prst="rect">
            <a:avLst/>
          </a:prstGeom>
          <a:solidFill>
            <a:schemeClr val="accent6">
              <a:lumMod val="60000"/>
              <a:lumOff val="40000"/>
            </a:schemeClr>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800" dirty="0"/>
              <a:t>Realschule</a:t>
            </a:r>
          </a:p>
          <a:p>
            <a:pPr algn="ctr" eaLnBrk="1" hangingPunct="1">
              <a:spcBef>
                <a:spcPct val="0"/>
              </a:spcBef>
              <a:buFontTx/>
              <a:buNone/>
            </a:pPr>
            <a:r>
              <a:rPr lang="de-DE" altLang="de-DE" sz="1800" dirty="0"/>
              <a:t>Gymnasium</a:t>
            </a:r>
          </a:p>
        </p:txBody>
      </p:sp>
      <p:sp>
        <p:nvSpPr>
          <p:cNvPr id="37" name="Textfeld 36"/>
          <p:cNvSpPr txBox="1">
            <a:spLocks noChangeArrowheads="1"/>
          </p:cNvSpPr>
          <p:nvPr/>
        </p:nvSpPr>
        <p:spPr bwMode="auto">
          <a:xfrm>
            <a:off x="6629400" y="22098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200">
                <a:latin typeface="Arial" charset="0"/>
              </a:rPr>
              <a:t>Praxisklassen-abschluss</a:t>
            </a:r>
            <a:endParaRPr lang="de-DE" altLang="de-DE" sz="2400">
              <a:latin typeface="Arial" charset="0"/>
            </a:endParaRPr>
          </a:p>
        </p:txBody>
      </p:sp>
      <p:sp>
        <p:nvSpPr>
          <p:cNvPr id="4" name="Titel 3"/>
          <p:cNvSpPr>
            <a:spLocks noGrp="1"/>
          </p:cNvSpPr>
          <p:nvPr>
            <p:ph type="title"/>
          </p:nvPr>
        </p:nvSpPr>
        <p:spPr/>
        <p:txBody>
          <a:bodyPr/>
          <a:lstStyle/>
          <a:p>
            <a:r>
              <a:rPr lang="de-DE" dirty="0"/>
              <a:t>Hans-</a:t>
            </a:r>
            <a:r>
              <a:rPr lang="de-DE" dirty="0" err="1"/>
              <a:t>Adlhoch</a:t>
            </a:r>
            <a:r>
              <a:rPr lang="de-DE" dirty="0"/>
              <a:t>-Schule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 presetClass="exit" presetSubtype="0" fill="hold" grpId="1" nodeType="with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399">
                                            <p:txEl>
                                              <p:pRg st="0" end="0"/>
                                            </p:txEl>
                                          </p:spTgt>
                                        </p:tgtEl>
                                        <p:attrNameLst>
                                          <p:attrName>style.visibility</p:attrName>
                                        </p:attrNameLst>
                                      </p:cBhvr>
                                      <p:to>
                                        <p:strVal val="visible"/>
                                      </p:to>
                                    </p:set>
                                    <p:anim calcmode="lin" valueType="num">
                                      <p:cBhvr additive="base">
                                        <p:cTn id="15" dur="500" fill="hold"/>
                                        <p:tgtEl>
                                          <p:spTgt spid="1639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249"/>
                                        </p:tgtEl>
                                        <p:attrNameLst>
                                          <p:attrName>style.visibility</p:attrName>
                                        </p:attrNameLst>
                                      </p:cBhvr>
                                      <p:to>
                                        <p:strVal val="visible"/>
                                      </p:to>
                                    </p:set>
                                    <p:animEffect transition="in" filter="box(in)">
                                      <p:cBhvr>
                                        <p:cTn id="21" dur="500"/>
                                        <p:tgtEl>
                                          <p:spTgt spid="1024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0251"/>
                                        </p:tgtEl>
                                        <p:attrNameLst>
                                          <p:attrName>style.visibility</p:attrName>
                                        </p:attrNameLst>
                                      </p:cBhvr>
                                      <p:to>
                                        <p:strVal val="visible"/>
                                      </p:to>
                                    </p:set>
                                    <p:animEffect transition="in" filter="box(in)">
                                      <p:cBhvr>
                                        <p:cTn id="26" dur="500"/>
                                        <p:tgtEl>
                                          <p:spTgt spid="1025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0252"/>
                                        </p:tgtEl>
                                        <p:attrNameLst>
                                          <p:attrName>style.visibility</p:attrName>
                                        </p:attrNameLst>
                                      </p:cBhvr>
                                      <p:to>
                                        <p:strVal val="visible"/>
                                      </p:to>
                                    </p:set>
                                    <p:animEffect transition="in" filter="box(in)">
                                      <p:cBhvr>
                                        <p:cTn id="31" dur="500"/>
                                        <p:tgtEl>
                                          <p:spTgt spid="1025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0250"/>
                                        </p:tgtEl>
                                        <p:attrNameLst>
                                          <p:attrName>style.visibility</p:attrName>
                                        </p:attrNameLst>
                                      </p:cBhvr>
                                      <p:to>
                                        <p:strVal val="visible"/>
                                      </p:to>
                                    </p:set>
                                    <p:animEffect transition="in" filter="box(in)">
                                      <p:cBhvr>
                                        <p:cTn id="36" dur="500"/>
                                        <p:tgtEl>
                                          <p:spTgt spid="1025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50" grpId="0" animBg="1"/>
      <p:bldP spid="10252" grpId="0" animBg="1"/>
      <p:bldP spid="24" grpId="0" animBg="1"/>
      <p:bldP spid="27" grpId="1" animBg="1"/>
      <p:bldP spid="37" grpId="0"/>
      <p:bldP spid="37" grpId="1"/>
    </p:bldLst>
  </p:timing>
</p:sld>
</file>

<file path=ppt/theme/theme1.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Bildschirmpräsentation (4:3)</PresentationFormat>
  <Paragraphs>278</Paragraphs>
  <Slides>14</Slides>
  <Notes>14</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14</vt:i4>
      </vt:variant>
    </vt:vector>
  </HeadingPairs>
  <TitlesOfParts>
    <vt:vector size="22" baseType="lpstr">
      <vt:lpstr>Arial</vt:lpstr>
      <vt:lpstr>Bradley Hand ITC</vt:lpstr>
      <vt:lpstr>Calibri</vt:lpstr>
      <vt:lpstr>Tahoma</vt:lpstr>
      <vt:lpstr>Wingdings</vt:lpstr>
      <vt:lpstr>1_Benutzerdefiniertes Design</vt:lpstr>
      <vt:lpstr>1_Office Theme</vt:lpstr>
      <vt:lpstr>Benutzerdefiniertes Design</vt:lpstr>
      <vt:lpstr>PowerPoint-Präsentation</vt:lpstr>
      <vt:lpstr>Hans-Adlhoch-Schule</vt:lpstr>
      <vt:lpstr>Das bayerische Schulsystem im Überblick</vt:lpstr>
      <vt:lpstr>Hans-Adlhoch-Schule</vt:lpstr>
      <vt:lpstr>Hans-Adlhoch-Schule</vt:lpstr>
      <vt:lpstr>Hans-Adlhoch-Schule</vt:lpstr>
      <vt:lpstr>Hans-Adlhoch-Schule</vt:lpstr>
      <vt:lpstr>Hans-Adlhoch-Schule</vt:lpstr>
      <vt:lpstr>Hans-Adlhoch-Schule</vt:lpstr>
      <vt:lpstr>Hans-Adlhoch-Schule</vt:lpstr>
      <vt:lpstr>Hans-Adlhoch-Schule</vt:lpstr>
      <vt:lpstr>Hans-Adlhoch-Schule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bayerische Hauptschule –  eine weiterführende Schule mit vielfältigen Angeboten</dc:title>
  <dc:creator>Sabine</dc:creator>
  <cp:lastModifiedBy>Karmenita</cp:lastModifiedBy>
  <cp:revision>150</cp:revision>
  <cp:lastPrinted>2017-12-04T15:48:02Z</cp:lastPrinted>
  <dcterms:created xsi:type="dcterms:W3CDTF">2006-08-16T00:00:00Z</dcterms:created>
  <dcterms:modified xsi:type="dcterms:W3CDTF">2018-01-16T15:05:48Z</dcterms:modified>
</cp:coreProperties>
</file>